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pn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4" r:id="rId3"/>
    <p:sldId id="275" r:id="rId4"/>
    <p:sldId id="274" r:id="rId5"/>
    <p:sldId id="276" r:id="rId6"/>
    <p:sldId id="266" r:id="rId7"/>
    <p:sldId id="256" r:id="rId8"/>
    <p:sldId id="269" r:id="rId9"/>
    <p:sldId id="277" r:id="rId10"/>
    <p:sldId id="271" r:id="rId11"/>
    <p:sldId id="263" r:id="rId12"/>
    <p:sldId id="273" r:id="rId13"/>
    <p:sldId id="272" r:id="rId14"/>
    <p:sldId id="267" r:id="rId15"/>
    <p:sldId id="257" r:id="rId16"/>
    <p:sldId id="260" r:id="rId17"/>
    <p:sldId id="262" r:id="rId18"/>
    <p:sldId id="265" r:id="rId19"/>
    <p:sldId id="270" r:id="rId20"/>
    <p:sldId id="278" r:id="rId21"/>
    <p:sldId id="279"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52FAD1-AE81-4E2B-8E08-A024EE7E41C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893EA1D-B13C-4590-B08D-43DF35E117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285895B-F193-4767-88DC-FAECF1CD5E05}"/>
              </a:ext>
            </a:extLst>
          </p:cNvPr>
          <p:cNvSpPr>
            <a:spLocks noGrp="1"/>
          </p:cNvSpPr>
          <p:nvPr>
            <p:ph type="dt" sz="half" idx="10"/>
          </p:nvPr>
        </p:nvSpPr>
        <p:spPr/>
        <p:txBody>
          <a:bodyPr/>
          <a:lstStyle/>
          <a:p>
            <a:fld id="{4E3C87F9-F22A-49D6-9730-ADE991112173}" type="datetimeFigureOut">
              <a:rPr lang="zh-CN" altLang="en-US" smtClean="0"/>
              <a:t>2020/1/23</a:t>
            </a:fld>
            <a:endParaRPr lang="zh-CN" altLang="en-US"/>
          </a:p>
        </p:txBody>
      </p:sp>
      <p:sp>
        <p:nvSpPr>
          <p:cNvPr id="5" name="页脚占位符 4">
            <a:extLst>
              <a:ext uri="{FF2B5EF4-FFF2-40B4-BE49-F238E27FC236}">
                <a16:creationId xmlns:a16="http://schemas.microsoft.com/office/drawing/2014/main" id="{54E57079-7796-44C7-A8F0-62DDB88380C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3A833A5-40A9-4577-BA3F-BE314B86591B}"/>
              </a:ext>
            </a:extLst>
          </p:cNvPr>
          <p:cNvSpPr>
            <a:spLocks noGrp="1"/>
          </p:cNvSpPr>
          <p:nvPr>
            <p:ph type="sldNum" sz="quarter" idx="12"/>
          </p:nvPr>
        </p:nvSpPr>
        <p:spPr/>
        <p:txBody>
          <a:bodyPr/>
          <a:lstStyle/>
          <a:p>
            <a:fld id="{C8CD1DDA-5D39-4F47-B83F-2F4E9B8B76E0}" type="slidenum">
              <a:rPr lang="zh-CN" altLang="en-US" smtClean="0"/>
              <a:t>‹#›</a:t>
            </a:fld>
            <a:endParaRPr lang="zh-CN" altLang="en-US"/>
          </a:p>
        </p:txBody>
      </p:sp>
    </p:spTree>
    <p:extLst>
      <p:ext uri="{BB962C8B-B14F-4D97-AF65-F5344CB8AC3E}">
        <p14:creationId xmlns:p14="http://schemas.microsoft.com/office/powerpoint/2010/main" val="179746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7CF9EB-C86A-43A5-8BCA-1FB26D8878F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149769B-5264-4361-B977-C8A499EF094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08FE4D0-DA9F-4DA7-ADAE-A437AC632A09}"/>
              </a:ext>
            </a:extLst>
          </p:cNvPr>
          <p:cNvSpPr>
            <a:spLocks noGrp="1"/>
          </p:cNvSpPr>
          <p:nvPr>
            <p:ph type="dt" sz="half" idx="10"/>
          </p:nvPr>
        </p:nvSpPr>
        <p:spPr/>
        <p:txBody>
          <a:bodyPr/>
          <a:lstStyle/>
          <a:p>
            <a:fld id="{4E3C87F9-F22A-49D6-9730-ADE991112173}" type="datetimeFigureOut">
              <a:rPr lang="zh-CN" altLang="en-US" smtClean="0"/>
              <a:t>2020/1/23</a:t>
            </a:fld>
            <a:endParaRPr lang="zh-CN" altLang="en-US"/>
          </a:p>
        </p:txBody>
      </p:sp>
      <p:sp>
        <p:nvSpPr>
          <p:cNvPr id="5" name="页脚占位符 4">
            <a:extLst>
              <a:ext uri="{FF2B5EF4-FFF2-40B4-BE49-F238E27FC236}">
                <a16:creationId xmlns:a16="http://schemas.microsoft.com/office/drawing/2014/main" id="{7466F7E3-FE65-4B79-8DF3-FC80DE9C8C6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22B1151-4C38-47BD-BFCC-CB078397D434}"/>
              </a:ext>
            </a:extLst>
          </p:cNvPr>
          <p:cNvSpPr>
            <a:spLocks noGrp="1"/>
          </p:cNvSpPr>
          <p:nvPr>
            <p:ph type="sldNum" sz="quarter" idx="12"/>
          </p:nvPr>
        </p:nvSpPr>
        <p:spPr/>
        <p:txBody>
          <a:bodyPr/>
          <a:lstStyle/>
          <a:p>
            <a:fld id="{C8CD1DDA-5D39-4F47-B83F-2F4E9B8B76E0}" type="slidenum">
              <a:rPr lang="zh-CN" altLang="en-US" smtClean="0"/>
              <a:t>‹#›</a:t>
            </a:fld>
            <a:endParaRPr lang="zh-CN" altLang="en-US"/>
          </a:p>
        </p:txBody>
      </p:sp>
    </p:spTree>
    <p:extLst>
      <p:ext uri="{BB962C8B-B14F-4D97-AF65-F5344CB8AC3E}">
        <p14:creationId xmlns:p14="http://schemas.microsoft.com/office/powerpoint/2010/main" val="2119183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13FD343-BE8C-43B7-B311-05A683EE2FD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EE9EB0D-C127-4EAB-BB19-8F3B30DE57A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CDCA540-C6FD-4BD9-8630-1CB334D72497}"/>
              </a:ext>
            </a:extLst>
          </p:cNvPr>
          <p:cNvSpPr>
            <a:spLocks noGrp="1"/>
          </p:cNvSpPr>
          <p:nvPr>
            <p:ph type="dt" sz="half" idx="10"/>
          </p:nvPr>
        </p:nvSpPr>
        <p:spPr/>
        <p:txBody>
          <a:bodyPr/>
          <a:lstStyle/>
          <a:p>
            <a:fld id="{4E3C87F9-F22A-49D6-9730-ADE991112173}" type="datetimeFigureOut">
              <a:rPr lang="zh-CN" altLang="en-US" smtClean="0"/>
              <a:t>2020/1/23</a:t>
            </a:fld>
            <a:endParaRPr lang="zh-CN" altLang="en-US"/>
          </a:p>
        </p:txBody>
      </p:sp>
      <p:sp>
        <p:nvSpPr>
          <p:cNvPr id="5" name="页脚占位符 4">
            <a:extLst>
              <a:ext uri="{FF2B5EF4-FFF2-40B4-BE49-F238E27FC236}">
                <a16:creationId xmlns:a16="http://schemas.microsoft.com/office/drawing/2014/main" id="{14641CAF-C90E-4264-9B08-71E4AF62E2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7E1FF50-BDC2-4E07-9501-E4B2AE709B10}"/>
              </a:ext>
            </a:extLst>
          </p:cNvPr>
          <p:cNvSpPr>
            <a:spLocks noGrp="1"/>
          </p:cNvSpPr>
          <p:nvPr>
            <p:ph type="sldNum" sz="quarter" idx="12"/>
          </p:nvPr>
        </p:nvSpPr>
        <p:spPr/>
        <p:txBody>
          <a:bodyPr/>
          <a:lstStyle/>
          <a:p>
            <a:fld id="{C8CD1DDA-5D39-4F47-B83F-2F4E9B8B76E0}" type="slidenum">
              <a:rPr lang="zh-CN" altLang="en-US" smtClean="0"/>
              <a:t>‹#›</a:t>
            </a:fld>
            <a:endParaRPr lang="zh-CN" altLang="en-US"/>
          </a:p>
        </p:txBody>
      </p:sp>
    </p:spTree>
    <p:extLst>
      <p:ext uri="{BB962C8B-B14F-4D97-AF65-F5344CB8AC3E}">
        <p14:creationId xmlns:p14="http://schemas.microsoft.com/office/powerpoint/2010/main" val="83015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F0D1D7-549F-424F-8DF5-7A28832F2A4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C84081B-5504-4028-9F2D-5C5500F4833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DD46E8E-519F-42A4-98E5-DE489C79B406}"/>
              </a:ext>
            </a:extLst>
          </p:cNvPr>
          <p:cNvSpPr>
            <a:spLocks noGrp="1"/>
          </p:cNvSpPr>
          <p:nvPr>
            <p:ph type="dt" sz="half" idx="10"/>
          </p:nvPr>
        </p:nvSpPr>
        <p:spPr/>
        <p:txBody>
          <a:bodyPr/>
          <a:lstStyle/>
          <a:p>
            <a:fld id="{4E3C87F9-F22A-49D6-9730-ADE991112173}" type="datetimeFigureOut">
              <a:rPr lang="zh-CN" altLang="en-US" smtClean="0"/>
              <a:t>2020/1/23</a:t>
            </a:fld>
            <a:endParaRPr lang="zh-CN" altLang="en-US"/>
          </a:p>
        </p:txBody>
      </p:sp>
      <p:sp>
        <p:nvSpPr>
          <p:cNvPr id="5" name="页脚占位符 4">
            <a:extLst>
              <a:ext uri="{FF2B5EF4-FFF2-40B4-BE49-F238E27FC236}">
                <a16:creationId xmlns:a16="http://schemas.microsoft.com/office/drawing/2014/main" id="{59C9E0C5-C4AF-4775-99D5-D4B6E4DAEA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709E314-8388-4F9B-94B2-B2DAC3F8F220}"/>
              </a:ext>
            </a:extLst>
          </p:cNvPr>
          <p:cNvSpPr>
            <a:spLocks noGrp="1"/>
          </p:cNvSpPr>
          <p:nvPr>
            <p:ph type="sldNum" sz="quarter" idx="12"/>
          </p:nvPr>
        </p:nvSpPr>
        <p:spPr/>
        <p:txBody>
          <a:bodyPr/>
          <a:lstStyle/>
          <a:p>
            <a:fld id="{C8CD1DDA-5D39-4F47-B83F-2F4E9B8B76E0}" type="slidenum">
              <a:rPr lang="zh-CN" altLang="en-US" smtClean="0"/>
              <a:t>‹#›</a:t>
            </a:fld>
            <a:endParaRPr lang="zh-CN" altLang="en-US"/>
          </a:p>
        </p:txBody>
      </p:sp>
    </p:spTree>
    <p:extLst>
      <p:ext uri="{BB962C8B-B14F-4D97-AF65-F5344CB8AC3E}">
        <p14:creationId xmlns:p14="http://schemas.microsoft.com/office/powerpoint/2010/main" val="2607210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9F0396-D7B1-4DAA-A37D-538940AA395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F1F3B23-9F34-4EE7-93EB-6F8478CDB6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665946E-8226-46D1-AB36-CC41E6B519B3}"/>
              </a:ext>
            </a:extLst>
          </p:cNvPr>
          <p:cNvSpPr>
            <a:spLocks noGrp="1"/>
          </p:cNvSpPr>
          <p:nvPr>
            <p:ph type="dt" sz="half" idx="10"/>
          </p:nvPr>
        </p:nvSpPr>
        <p:spPr/>
        <p:txBody>
          <a:bodyPr/>
          <a:lstStyle/>
          <a:p>
            <a:fld id="{4E3C87F9-F22A-49D6-9730-ADE991112173}" type="datetimeFigureOut">
              <a:rPr lang="zh-CN" altLang="en-US" smtClean="0"/>
              <a:t>2020/1/23</a:t>
            </a:fld>
            <a:endParaRPr lang="zh-CN" altLang="en-US"/>
          </a:p>
        </p:txBody>
      </p:sp>
      <p:sp>
        <p:nvSpPr>
          <p:cNvPr id="5" name="页脚占位符 4">
            <a:extLst>
              <a:ext uri="{FF2B5EF4-FFF2-40B4-BE49-F238E27FC236}">
                <a16:creationId xmlns:a16="http://schemas.microsoft.com/office/drawing/2014/main" id="{996B61B7-F1BB-468D-8CFE-1D661660462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6F65743-2A62-4277-9BB4-B68A0C442199}"/>
              </a:ext>
            </a:extLst>
          </p:cNvPr>
          <p:cNvSpPr>
            <a:spLocks noGrp="1"/>
          </p:cNvSpPr>
          <p:nvPr>
            <p:ph type="sldNum" sz="quarter" idx="12"/>
          </p:nvPr>
        </p:nvSpPr>
        <p:spPr/>
        <p:txBody>
          <a:bodyPr/>
          <a:lstStyle/>
          <a:p>
            <a:fld id="{C8CD1DDA-5D39-4F47-B83F-2F4E9B8B76E0}" type="slidenum">
              <a:rPr lang="zh-CN" altLang="en-US" smtClean="0"/>
              <a:t>‹#›</a:t>
            </a:fld>
            <a:endParaRPr lang="zh-CN" altLang="en-US"/>
          </a:p>
        </p:txBody>
      </p:sp>
    </p:spTree>
    <p:extLst>
      <p:ext uri="{BB962C8B-B14F-4D97-AF65-F5344CB8AC3E}">
        <p14:creationId xmlns:p14="http://schemas.microsoft.com/office/powerpoint/2010/main" val="35532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52A5D-D56A-4B7F-A9C0-7889FBBDBC7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58C754D-27E7-445D-AD46-1ACC970794C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947C74D-5FC2-45C6-87FC-4675F33713D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21EE1B3-330D-42A8-8710-EC243DC6723A}"/>
              </a:ext>
            </a:extLst>
          </p:cNvPr>
          <p:cNvSpPr>
            <a:spLocks noGrp="1"/>
          </p:cNvSpPr>
          <p:nvPr>
            <p:ph type="dt" sz="half" idx="10"/>
          </p:nvPr>
        </p:nvSpPr>
        <p:spPr/>
        <p:txBody>
          <a:bodyPr/>
          <a:lstStyle/>
          <a:p>
            <a:fld id="{4E3C87F9-F22A-49D6-9730-ADE991112173}" type="datetimeFigureOut">
              <a:rPr lang="zh-CN" altLang="en-US" smtClean="0"/>
              <a:t>2020/1/23</a:t>
            </a:fld>
            <a:endParaRPr lang="zh-CN" altLang="en-US"/>
          </a:p>
        </p:txBody>
      </p:sp>
      <p:sp>
        <p:nvSpPr>
          <p:cNvPr id="6" name="页脚占位符 5">
            <a:extLst>
              <a:ext uri="{FF2B5EF4-FFF2-40B4-BE49-F238E27FC236}">
                <a16:creationId xmlns:a16="http://schemas.microsoft.com/office/drawing/2014/main" id="{32BC04A8-B5A4-4DDA-A2DE-BC06F30B2F5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A7959DA-0D41-4AC5-9322-0289B0EF167D}"/>
              </a:ext>
            </a:extLst>
          </p:cNvPr>
          <p:cNvSpPr>
            <a:spLocks noGrp="1"/>
          </p:cNvSpPr>
          <p:nvPr>
            <p:ph type="sldNum" sz="quarter" idx="12"/>
          </p:nvPr>
        </p:nvSpPr>
        <p:spPr/>
        <p:txBody>
          <a:bodyPr/>
          <a:lstStyle/>
          <a:p>
            <a:fld id="{C8CD1DDA-5D39-4F47-B83F-2F4E9B8B76E0}" type="slidenum">
              <a:rPr lang="zh-CN" altLang="en-US" smtClean="0"/>
              <a:t>‹#›</a:t>
            </a:fld>
            <a:endParaRPr lang="zh-CN" altLang="en-US"/>
          </a:p>
        </p:txBody>
      </p:sp>
    </p:spTree>
    <p:extLst>
      <p:ext uri="{BB962C8B-B14F-4D97-AF65-F5344CB8AC3E}">
        <p14:creationId xmlns:p14="http://schemas.microsoft.com/office/powerpoint/2010/main" val="114824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5CF055-FBBA-4DBA-A9B9-F4E9161C8D0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2A3724B-E43C-4D72-9E64-AA96EEF808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B78A3EE-30B8-42EC-A956-B876F66CC4C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F3B9F1B-3A34-4AD1-B93F-271436625D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A925E99-C060-428D-9804-45B75F026F3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B7D362F-DAAB-414C-A451-A047AD3D7FA5}"/>
              </a:ext>
            </a:extLst>
          </p:cNvPr>
          <p:cNvSpPr>
            <a:spLocks noGrp="1"/>
          </p:cNvSpPr>
          <p:nvPr>
            <p:ph type="dt" sz="half" idx="10"/>
          </p:nvPr>
        </p:nvSpPr>
        <p:spPr/>
        <p:txBody>
          <a:bodyPr/>
          <a:lstStyle/>
          <a:p>
            <a:fld id="{4E3C87F9-F22A-49D6-9730-ADE991112173}" type="datetimeFigureOut">
              <a:rPr lang="zh-CN" altLang="en-US" smtClean="0"/>
              <a:t>2020/1/23</a:t>
            </a:fld>
            <a:endParaRPr lang="zh-CN" altLang="en-US"/>
          </a:p>
        </p:txBody>
      </p:sp>
      <p:sp>
        <p:nvSpPr>
          <p:cNvPr id="8" name="页脚占位符 7">
            <a:extLst>
              <a:ext uri="{FF2B5EF4-FFF2-40B4-BE49-F238E27FC236}">
                <a16:creationId xmlns:a16="http://schemas.microsoft.com/office/drawing/2014/main" id="{3FEAC04D-27AD-4A21-A51A-18BD6A0B9C4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F3149C2-199D-4B3C-9046-CBBEADA8C51D}"/>
              </a:ext>
            </a:extLst>
          </p:cNvPr>
          <p:cNvSpPr>
            <a:spLocks noGrp="1"/>
          </p:cNvSpPr>
          <p:nvPr>
            <p:ph type="sldNum" sz="quarter" idx="12"/>
          </p:nvPr>
        </p:nvSpPr>
        <p:spPr/>
        <p:txBody>
          <a:bodyPr/>
          <a:lstStyle/>
          <a:p>
            <a:fld id="{C8CD1DDA-5D39-4F47-B83F-2F4E9B8B76E0}" type="slidenum">
              <a:rPr lang="zh-CN" altLang="en-US" smtClean="0"/>
              <a:t>‹#›</a:t>
            </a:fld>
            <a:endParaRPr lang="zh-CN" altLang="en-US"/>
          </a:p>
        </p:txBody>
      </p:sp>
    </p:spTree>
    <p:extLst>
      <p:ext uri="{BB962C8B-B14F-4D97-AF65-F5344CB8AC3E}">
        <p14:creationId xmlns:p14="http://schemas.microsoft.com/office/powerpoint/2010/main" val="1468035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8D5F79-C256-47BE-BD42-6F0B616E1F6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FA0CD33-0942-4F71-916E-44C450FA9163}"/>
              </a:ext>
            </a:extLst>
          </p:cNvPr>
          <p:cNvSpPr>
            <a:spLocks noGrp="1"/>
          </p:cNvSpPr>
          <p:nvPr>
            <p:ph type="dt" sz="half" idx="10"/>
          </p:nvPr>
        </p:nvSpPr>
        <p:spPr/>
        <p:txBody>
          <a:bodyPr/>
          <a:lstStyle/>
          <a:p>
            <a:fld id="{4E3C87F9-F22A-49D6-9730-ADE991112173}" type="datetimeFigureOut">
              <a:rPr lang="zh-CN" altLang="en-US" smtClean="0"/>
              <a:t>2020/1/23</a:t>
            </a:fld>
            <a:endParaRPr lang="zh-CN" altLang="en-US"/>
          </a:p>
        </p:txBody>
      </p:sp>
      <p:sp>
        <p:nvSpPr>
          <p:cNvPr id="4" name="页脚占位符 3">
            <a:extLst>
              <a:ext uri="{FF2B5EF4-FFF2-40B4-BE49-F238E27FC236}">
                <a16:creationId xmlns:a16="http://schemas.microsoft.com/office/drawing/2014/main" id="{49474703-34AB-4CCA-B6FD-386EFBB6E06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488DFBC-1D94-4A0E-A000-63472D47847B}"/>
              </a:ext>
            </a:extLst>
          </p:cNvPr>
          <p:cNvSpPr>
            <a:spLocks noGrp="1"/>
          </p:cNvSpPr>
          <p:nvPr>
            <p:ph type="sldNum" sz="quarter" idx="12"/>
          </p:nvPr>
        </p:nvSpPr>
        <p:spPr/>
        <p:txBody>
          <a:bodyPr/>
          <a:lstStyle/>
          <a:p>
            <a:fld id="{C8CD1DDA-5D39-4F47-B83F-2F4E9B8B76E0}" type="slidenum">
              <a:rPr lang="zh-CN" altLang="en-US" smtClean="0"/>
              <a:t>‹#›</a:t>
            </a:fld>
            <a:endParaRPr lang="zh-CN" altLang="en-US"/>
          </a:p>
        </p:txBody>
      </p:sp>
    </p:spTree>
    <p:extLst>
      <p:ext uri="{BB962C8B-B14F-4D97-AF65-F5344CB8AC3E}">
        <p14:creationId xmlns:p14="http://schemas.microsoft.com/office/powerpoint/2010/main" val="214934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5186AB4-14FF-41E9-BE21-979924914D93}"/>
              </a:ext>
            </a:extLst>
          </p:cNvPr>
          <p:cNvSpPr>
            <a:spLocks noGrp="1"/>
          </p:cNvSpPr>
          <p:nvPr>
            <p:ph type="dt" sz="half" idx="10"/>
          </p:nvPr>
        </p:nvSpPr>
        <p:spPr/>
        <p:txBody>
          <a:bodyPr/>
          <a:lstStyle/>
          <a:p>
            <a:fld id="{4E3C87F9-F22A-49D6-9730-ADE991112173}" type="datetimeFigureOut">
              <a:rPr lang="zh-CN" altLang="en-US" smtClean="0"/>
              <a:t>2020/1/23</a:t>
            </a:fld>
            <a:endParaRPr lang="zh-CN" altLang="en-US"/>
          </a:p>
        </p:txBody>
      </p:sp>
      <p:sp>
        <p:nvSpPr>
          <p:cNvPr id="3" name="页脚占位符 2">
            <a:extLst>
              <a:ext uri="{FF2B5EF4-FFF2-40B4-BE49-F238E27FC236}">
                <a16:creationId xmlns:a16="http://schemas.microsoft.com/office/drawing/2014/main" id="{E5189900-ABD6-4889-8F3E-94C36222413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75AF902-89B2-4236-927C-3E00EBCAED79}"/>
              </a:ext>
            </a:extLst>
          </p:cNvPr>
          <p:cNvSpPr>
            <a:spLocks noGrp="1"/>
          </p:cNvSpPr>
          <p:nvPr>
            <p:ph type="sldNum" sz="quarter" idx="12"/>
          </p:nvPr>
        </p:nvSpPr>
        <p:spPr/>
        <p:txBody>
          <a:bodyPr/>
          <a:lstStyle/>
          <a:p>
            <a:fld id="{C8CD1DDA-5D39-4F47-B83F-2F4E9B8B76E0}" type="slidenum">
              <a:rPr lang="zh-CN" altLang="en-US" smtClean="0"/>
              <a:t>‹#›</a:t>
            </a:fld>
            <a:endParaRPr lang="zh-CN" altLang="en-US"/>
          </a:p>
        </p:txBody>
      </p:sp>
    </p:spTree>
    <p:extLst>
      <p:ext uri="{BB962C8B-B14F-4D97-AF65-F5344CB8AC3E}">
        <p14:creationId xmlns:p14="http://schemas.microsoft.com/office/powerpoint/2010/main" val="3287746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75527-A2C2-4447-883E-38DD8FEC3C6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1EBAB06-DDC1-4E6A-B874-1BB94E8BD0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BB7A2D3-C289-41E6-A723-D42A2595B2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4B4EBD1-2B1B-4057-9767-50B179BD60E6}"/>
              </a:ext>
            </a:extLst>
          </p:cNvPr>
          <p:cNvSpPr>
            <a:spLocks noGrp="1"/>
          </p:cNvSpPr>
          <p:nvPr>
            <p:ph type="dt" sz="half" idx="10"/>
          </p:nvPr>
        </p:nvSpPr>
        <p:spPr/>
        <p:txBody>
          <a:bodyPr/>
          <a:lstStyle/>
          <a:p>
            <a:fld id="{4E3C87F9-F22A-49D6-9730-ADE991112173}" type="datetimeFigureOut">
              <a:rPr lang="zh-CN" altLang="en-US" smtClean="0"/>
              <a:t>2020/1/23</a:t>
            </a:fld>
            <a:endParaRPr lang="zh-CN" altLang="en-US"/>
          </a:p>
        </p:txBody>
      </p:sp>
      <p:sp>
        <p:nvSpPr>
          <p:cNvPr id="6" name="页脚占位符 5">
            <a:extLst>
              <a:ext uri="{FF2B5EF4-FFF2-40B4-BE49-F238E27FC236}">
                <a16:creationId xmlns:a16="http://schemas.microsoft.com/office/drawing/2014/main" id="{A39EBB09-2045-4B08-A749-CB8F45D39D4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5B7FB7F-4848-44AB-995C-6BB991A8CC91}"/>
              </a:ext>
            </a:extLst>
          </p:cNvPr>
          <p:cNvSpPr>
            <a:spLocks noGrp="1"/>
          </p:cNvSpPr>
          <p:nvPr>
            <p:ph type="sldNum" sz="quarter" idx="12"/>
          </p:nvPr>
        </p:nvSpPr>
        <p:spPr/>
        <p:txBody>
          <a:bodyPr/>
          <a:lstStyle/>
          <a:p>
            <a:fld id="{C8CD1DDA-5D39-4F47-B83F-2F4E9B8B76E0}" type="slidenum">
              <a:rPr lang="zh-CN" altLang="en-US" smtClean="0"/>
              <a:t>‹#›</a:t>
            </a:fld>
            <a:endParaRPr lang="zh-CN" altLang="en-US"/>
          </a:p>
        </p:txBody>
      </p:sp>
    </p:spTree>
    <p:extLst>
      <p:ext uri="{BB962C8B-B14F-4D97-AF65-F5344CB8AC3E}">
        <p14:creationId xmlns:p14="http://schemas.microsoft.com/office/powerpoint/2010/main" val="1712810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8F77B1-BE08-46CC-8E15-E657CDD21F4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08E2BA1-BB4A-403E-91FC-AD9501EE71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1268234-3129-4F5E-9318-0C9E169AD3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08A472D-FBC6-4F65-BD19-F8E2E3003E62}"/>
              </a:ext>
            </a:extLst>
          </p:cNvPr>
          <p:cNvSpPr>
            <a:spLocks noGrp="1"/>
          </p:cNvSpPr>
          <p:nvPr>
            <p:ph type="dt" sz="half" idx="10"/>
          </p:nvPr>
        </p:nvSpPr>
        <p:spPr/>
        <p:txBody>
          <a:bodyPr/>
          <a:lstStyle/>
          <a:p>
            <a:fld id="{4E3C87F9-F22A-49D6-9730-ADE991112173}" type="datetimeFigureOut">
              <a:rPr lang="zh-CN" altLang="en-US" smtClean="0"/>
              <a:t>2020/1/23</a:t>
            </a:fld>
            <a:endParaRPr lang="zh-CN" altLang="en-US"/>
          </a:p>
        </p:txBody>
      </p:sp>
      <p:sp>
        <p:nvSpPr>
          <p:cNvPr id="6" name="页脚占位符 5">
            <a:extLst>
              <a:ext uri="{FF2B5EF4-FFF2-40B4-BE49-F238E27FC236}">
                <a16:creationId xmlns:a16="http://schemas.microsoft.com/office/drawing/2014/main" id="{2FEF0575-101E-4377-A8C3-B54C79D064B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FB8B551-A0A7-4A3E-B2A7-1FDFF7B41063}"/>
              </a:ext>
            </a:extLst>
          </p:cNvPr>
          <p:cNvSpPr>
            <a:spLocks noGrp="1"/>
          </p:cNvSpPr>
          <p:nvPr>
            <p:ph type="sldNum" sz="quarter" idx="12"/>
          </p:nvPr>
        </p:nvSpPr>
        <p:spPr/>
        <p:txBody>
          <a:bodyPr/>
          <a:lstStyle/>
          <a:p>
            <a:fld id="{C8CD1DDA-5D39-4F47-B83F-2F4E9B8B76E0}" type="slidenum">
              <a:rPr lang="zh-CN" altLang="en-US" smtClean="0"/>
              <a:t>‹#›</a:t>
            </a:fld>
            <a:endParaRPr lang="zh-CN" altLang="en-US"/>
          </a:p>
        </p:txBody>
      </p:sp>
    </p:spTree>
    <p:extLst>
      <p:ext uri="{BB962C8B-B14F-4D97-AF65-F5344CB8AC3E}">
        <p14:creationId xmlns:p14="http://schemas.microsoft.com/office/powerpoint/2010/main" val="1044656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12B1EA2-C695-4127-B61F-7794F86DFD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1005203-4A0E-401F-ABDC-ABF108EF01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A47B02C-540B-48A5-A0FC-E0EF87C811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C87F9-F22A-49D6-9730-ADE991112173}" type="datetimeFigureOut">
              <a:rPr lang="zh-CN" altLang="en-US" smtClean="0"/>
              <a:t>2020/1/23</a:t>
            </a:fld>
            <a:endParaRPr lang="zh-CN" altLang="en-US"/>
          </a:p>
        </p:txBody>
      </p:sp>
      <p:sp>
        <p:nvSpPr>
          <p:cNvPr id="5" name="页脚占位符 4">
            <a:extLst>
              <a:ext uri="{FF2B5EF4-FFF2-40B4-BE49-F238E27FC236}">
                <a16:creationId xmlns:a16="http://schemas.microsoft.com/office/drawing/2014/main" id="{ABDB11E1-93A8-4630-8433-00507B163D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FCE84EA-4B6C-4EC2-96E2-1AC8201C44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D1DDA-5D39-4F47-B83F-2F4E9B8B76E0}" type="slidenum">
              <a:rPr lang="zh-CN" altLang="en-US" smtClean="0"/>
              <a:t>‹#›</a:t>
            </a:fld>
            <a:endParaRPr lang="zh-CN" altLang="en-US"/>
          </a:p>
        </p:txBody>
      </p:sp>
    </p:spTree>
    <p:extLst>
      <p:ext uri="{BB962C8B-B14F-4D97-AF65-F5344CB8AC3E}">
        <p14:creationId xmlns:p14="http://schemas.microsoft.com/office/powerpoint/2010/main" val="797264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bi.nlm.nih.gov/"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2.bin"/><Relationship Id="rId4" Type="http://schemas.openxmlformats.org/officeDocument/2006/relationships/image" Target="../media/image20.wmf"/></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7D162E4-8644-49A6-B090-01BB4A263623}"/>
              </a:ext>
            </a:extLst>
          </p:cNvPr>
          <p:cNvSpPr>
            <a:spLocks noGrp="1"/>
          </p:cNvSpPr>
          <p:nvPr>
            <p:ph idx="1"/>
          </p:nvPr>
        </p:nvSpPr>
        <p:spPr>
          <a:xfrm>
            <a:off x="3817705" y="1119476"/>
            <a:ext cx="4165315" cy="1598041"/>
          </a:xfrm>
        </p:spPr>
        <p:txBody>
          <a:bodyPr>
            <a:noAutofit/>
          </a:bodyPr>
          <a:lstStyle/>
          <a:p>
            <a:pPr marL="0" indent="0">
              <a:buNone/>
            </a:pPr>
            <a:r>
              <a:rPr lang="zh-CN" altLang="en-US" sz="4000" dirty="0"/>
              <a:t>舟</a:t>
            </a:r>
            <a:r>
              <a:rPr lang="en-US" altLang="zh-CN" sz="4000" dirty="0"/>
              <a:t>.</a:t>
            </a:r>
            <a:r>
              <a:rPr lang="zh-CN" altLang="en-US" sz="4000" dirty="0"/>
              <a:t>山</a:t>
            </a:r>
            <a:r>
              <a:rPr lang="en-US" altLang="zh-CN" sz="4000" dirty="0"/>
              <a:t>.</a:t>
            </a:r>
            <a:r>
              <a:rPr lang="zh-CN" altLang="en-US" sz="4000" dirty="0"/>
              <a:t>蝙</a:t>
            </a:r>
            <a:r>
              <a:rPr lang="en-US" altLang="zh-CN" sz="4000" dirty="0"/>
              <a:t>.</a:t>
            </a:r>
            <a:r>
              <a:rPr lang="zh-CN" altLang="en-US" sz="4000" dirty="0"/>
              <a:t>蝠</a:t>
            </a:r>
            <a:r>
              <a:rPr lang="en-US" altLang="zh-CN" sz="4000" dirty="0"/>
              <a:t>.</a:t>
            </a:r>
            <a:r>
              <a:rPr lang="zh-CN" altLang="en-US" sz="4000" dirty="0"/>
              <a:t>病毒</a:t>
            </a:r>
          </a:p>
        </p:txBody>
      </p:sp>
      <p:sp>
        <p:nvSpPr>
          <p:cNvPr id="4" name="TextBox 3">
            <a:extLst>
              <a:ext uri="{FF2B5EF4-FFF2-40B4-BE49-F238E27FC236}">
                <a16:creationId xmlns:a16="http://schemas.microsoft.com/office/drawing/2014/main" id="{BE8DB81E-2EAB-49A5-B1AD-57360CA0B6C0}"/>
              </a:ext>
            </a:extLst>
          </p:cNvPr>
          <p:cNvSpPr txBox="1"/>
          <p:nvPr/>
        </p:nvSpPr>
        <p:spPr>
          <a:xfrm>
            <a:off x="4559100" y="4808303"/>
            <a:ext cx="3073799" cy="707886"/>
          </a:xfrm>
          <a:prstGeom prst="rect">
            <a:avLst/>
          </a:prstGeom>
          <a:noFill/>
        </p:spPr>
        <p:txBody>
          <a:bodyPr wrap="square" rtlCol="0">
            <a:spAutoFit/>
          </a:bodyPr>
          <a:lstStyle/>
          <a:p>
            <a:r>
              <a:rPr lang="zh-CN" altLang="en-US" sz="4000" dirty="0">
                <a:solidFill>
                  <a:schemeClr val="accent6">
                    <a:lumMod val="50000"/>
                  </a:schemeClr>
                </a:solidFill>
              </a:rPr>
              <a:t>武汉病毒</a:t>
            </a:r>
            <a:endParaRPr lang="LID4096" sz="4000" dirty="0">
              <a:solidFill>
                <a:schemeClr val="accent6">
                  <a:lumMod val="50000"/>
                </a:schemeClr>
              </a:solidFill>
            </a:endParaRPr>
          </a:p>
        </p:txBody>
      </p:sp>
      <p:sp>
        <p:nvSpPr>
          <p:cNvPr id="5" name="Arrow: Down 4">
            <a:extLst>
              <a:ext uri="{FF2B5EF4-FFF2-40B4-BE49-F238E27FC236}">
                <a16:creationId xmlns:a16="http://schemas.microsoft.com/office/drawing/2014/main" id="{BFD4650E-E06F-4A21-9637-2FD6934DCA58}"/>
              </a:ext>
            </a:extLst>
          </p:cNvPr>
          <p:cNvSpPr/>
          <p:nvPr/>
        </p:nvSpPr>
        <p:spPr>
          <a:xfrm>
            <a:off x="4613096" y="2141238"/>
            <a:ext cx="1890445" cy="19992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实验室</a:t>
            </a:r>
            <a:endParaRPr lang="en-US" altLang="zh-CN" sz="2800" dirty="0"/>
          </a:p>
          <a:p>
            <a:pPr algn="ctr"/>
            <a:r>
              <a:rPr lang="zh-CN" altLang="en-US" sz="2800" dirty="0"/>
              <a:t>改造</a:t>
            </a:r>
            <a:endParaRPr lang="LID4096" sz="2800" dirty="0"/>
          </a:p>
        </p:txBody>
      </p:sp>
    </p:spTree>
    <p:extLst>
      <p:ext uri="{BB962C8B-B14F-4D97-AF65-F5344CB8AC3E}">
        <p14:creationId xmlns:p14="http://schemas.microsoft.com/office/powerpoint/2010/main" val="3210858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67E9A03-8C19-4067-BFA8-56EB72E29D9B}"/>
              </a:ext>
            </a:extLst>
          </p:cNvPr>
          <p:cNvSpPr>
            <a:spLocks noGrp="1"/>
          </p:cNvSpPr>
          <p:nvPr>
            <p:ph idx="1"/>
          </p:nvPr>
        </p:nvSpPr>
        <p:spPr/>
        <p:txBody>
          <a:bodyPr/>
          <a:lstStyle/>
          <a:p>
            <a:endParaRPr lang="zh-CN" altLang="en-US" dirty="0"/>
          </a:p>
        </p:txBody>
      </p:sp>
      <p:pic>
        <p:nvPicPr>
          <p:cNvPr id="4" name="图片 3">
            <a:extLst>
              <a:ext uri="{FF2B5EF4-FFF2-40B4-BE49-F238E27FC236}">
                <a16:creationId xmlns:a16="http://schemas.microsoft.com/office/drawing/2014/main" id="{2988939F-CE01-427A-AF27-16B0EA5EB2BC}"/>
              </a:ext>
            </a:extLst>
          </p:cNvPr>
          <p:cNvPicPr>
            <a:picLocks noChangeAspect="1"/>
          </p:cNvPicPr>
          <p:nvPr/>
        </p:nvPicPr>
        <p:blipFill>
          <a:blip r:embed="rId2"/>
          <a:stretch>
            <a:fillRect/>
          </a:stretch>
        </p:blipFill>
        <p:spPr>
          <a:xfrm>
            <a:off x="731874" y="153070"/>
            <a:ext cx="6942922" cy="6428571"/>
          </a:xfrm>
          <a:prstGeom prst="rect">
            <a:avLst/>
          </a:prstGeom>
        </p:spPr>
      </p:pic>
      <p:sp>
        <p:nvSpPr>
          <p:cNvPr id="2" name="标题 1">
            <a:extLst>
              <a:ext uri="{FF2B5EF4-FFF2-40B4-BE49-F238E27FC236}">
                <a16:creationId xmlns:a16="http://schemas.microsoft.com/office/drawing/2014/main" id="{B978509B-EB39-41D1-B25F-6C5487E33590}"/>
              </a:ext>
            </a:extLst>
          </p:cNvPr>
          <p:cNvSpPr>
            <a:spLocks noGrp="1"/>
          </p:cNvSpPr>
          <p:nvPr>
            <p:ph type="title"/>
          </p:nvPr>
        </p:nvSpPr>
        <p:spPr>
          <a:xfrm>
            <a:off x="6575460" y="2209755"/>
            <a:ext cx="4530904" cy="4484669"/>
          </a:xfrm>
          <a:solidFill>
            <a:schemeClr val="tx1"/>
          </a:solidFill>
        </p:spPr>
        <p:txBody>
          <a:bodyPr>
            <a:normAutofit/>
          </a:bodyPr>
          <a:lstStyle/>
          <a:p>
            <a:r>
              <a:rPr lang="zh-CN" altLang="en-US" dirty="0">
                <a:solidFill>
                  <a:schemeClr val="bg1"/>
                </a:solidFill>
              </a:rPr>
              <a:t>武汉病毒</a:t>
            </a:r>
            <a:r>
              <a:rPr lang="en-US" altLang="zh-CN" dirty="0">
                <a:solidFill>
                  <a:schemeClr val="bg1"/>
                </a:solidFill>
              </a:rPr>
              <a:t>E</a:t>
            </a:r>
            <a:r>
              <a:rPr lang="zh-CN" altLang="en-US" dirty="0">
                <a:solidFill>
                  <a:schemeClr val="bg1"/>
                </a:solidFill>
              </a:rPr>
              <a:t>蛋白编号</a:t>
            </a:r>
            <a:r>
              <a:rPr lang="en-US" altLang="zh-CN" dirty="0">
                <a:solidFill>
                  <a:schemeClr val="bg1"/>
                </a:solidFill>
              </a:rPr>
              <a:t>:QHD43418.1</a:t>
            </a:r>
            <a:br>
              <a:rPr lang="en-US" altLang="zh-CN" dirty="0">
                <a:solidFill>
                  <a:schemeClr val="bg1"/>
                </a:solidFill>
              </a:rPr>
            </a:br>
            <a:r>
              <a:rPr lang="zh-CN" altLang="en-US" dirty="0">
                <a:solidFill>
                  <a:schemeClr val="bg1"/>
                </a:solidFill>
              </a:rPr>
              <a:t>上传人：复旦大学上海公共卫生临床中心，</a:t>
            </a:r>
            <a:br>
              <a:rPr lang="en-US" altLang="zh-CN" dirty="0">
                <a:solidFill>
                  <a:schemeClr val="bg1"/>
                </a:solidFill>
              </a:rPr>
            </a:br>
            <a:r>
              <a:rPr lang="zh-CN" altLang="en-US" dirty="0">
                <a:solidFill>
                  <a:schemeClr val="bg1"/>
                </a:solidFill>
              </a:rPr>
              <a:t>上传时间</a:t>
            </a:r>
            <a:r>
              <a:rPr lang="en-US" altLang="zh-CN" dirty="0">
                <a:solidFill>
                  <a:schemeClr val="bg1"/>
                </a:solidFill>
              </a:rPr>
              <a:t>2020.1.5</a:t>
            </a:r>
            <a:endParaRPr lang="zh-CN" altLang="en-US" dirty="0">
              <a:solidFill>
                <a:schemeClr val="bg1"/>
              </a:solidFill>
            </a:endParaRPr>
          </a:p>
        </p:txBody>
      </p:sp>
    </p:spTree>
    <p:extLst>
      <p:ext uri="{BB962C8B-B14F-4D97-AF65-F5344CB8AC3E}">
        <p14:creationId xmlns:p14="http://schemas.microsoft.com/office/powerpoint/2010/main" val="2812815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å¾å">
            <a:extLst>
              <a:ext uri="{FF2B5EF4-FFF2-40B4-BE49-F238E27FC236}">
                <a16:creationId xmlns:a16="http://schemas.microsoft.com/office/drawing/2014/main" id="{9E9E1E4E-5C03-4D54-9A71-9E5DEDC47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587" y="0"/>
            <a:ext cx="9394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a:extLst>
              <a:ext uri="{FF2B5EF4-FFF2-40B4-BE49-F238E27FC236}">
                <a16:creationId xmlns:a16="http://schemas.microsoft.com/office/drawing/2014/main" id="{B81BCC2A-A390-48CB-A97E-5E53BAA786DA}"/>
              </a:ext>
            </a:extLst>
          </p:cNvPr>
          <p:cNvSpPr>
            <a:spLocks noGrp="1"/>
          </p:cNvSpPr>
          <p:nvPr>
            <p:ph idx="1"/>
          </p:nvPr>
        </p:nvSpPr>
        <p:spPr>
          <a:xfrm>
            <a:off x="5514531" y="773722"/>
            <a:ext cx="5684519" cy="1617785"/>
          </a:xfrm>
        </p:spPr>
        <p:txBody>
          <a:bodyPr>
            <a:normAutofit/>
          </a:bodyPr>
          <a:lstStyle/>
          <a:p>
            <a:pPr>
              <a:lnSpc>
                <a:spcPct val="110000"/>
              </a:lnSpc>
            </a:pPr>
            <a:r>
              <a:rPr lang="en-US" altLang="zh-CN" dirty="0">
                <a:solidFill>
                  <a:srgbClr val="FFFF00"/>
                </a:solidFill>
                <a:latin typeface="华文琥珀" panose="02010800040101010101" pitchFamily="2" charset="-122"/>
                <a:ea typeface="华文琥珀" panose="02010800040101010101" pitchFamily="2" charset="-122"/>
              </a:rPr>
              <a:t>1</a:t>
            </a:r>
            <a:r>
              <a:rPr lang="zh-CN" altLang="en-US" dirty="0">
                <a:solidFill>
                  <a:srgbClr val="FFFF00"/>
                </a:solidFill>
                <a:latin typeface="华文琥珀" panose="02010800040101010101" pitchFamily="2" charset="-122"/>
                <a:ea typeface="华文琥珀" panose="02010800040101010101" pitchFamily="2" charset="-122"/>
              </a:rPr>
              <a:t>月</a:t>
            </a:r>
            <a:r>
              <a:rPr lang="en-US" altLang="zh-CN" dirty="0">
                <a:solidFill>
                  <a:srgbClr val="FFFF00"/>
                </a:solidFill>
                <a:latin typeface="华文琥珀" panose="02010800040101010101" pitchFamily="2" charset="-122"/>
                <a:ea typeface="华文琥珀" panose="02010800040101010101" pitchFamily="2" charset="-122"/>
              </a:rPr>
              <a:t>19</a:t>
            </a:r>
            <a:r>
              <a:rPr lang="zh-CN" altLang="en-US" dirty="0">
                <a:solidFill>
                  <a:srgbClr val="FFFF00"/>
                </a:solidFill>
                <a:latin typeface="华文琥珀" panose="02010800040101010101" pitchFamily="2" charset="-122"/>
                <a:ea typeface="华文琥珀" panose="02010800040101010101" pitchFamily="2" charset="-122"/>
              </a:rPr>
              <a:t>日，海外专家对比</a:t>
            </a:r>
            <a:r>
              <a:rPr lang="en-US" altLang="zh-CN" dirty="0">
                <a:solidFill>
                  <a:srgbClr val="FFFF00"/>
                </a:solidFill>
                <a:latin typeface="华文琥珀" panose="02010800040101010101" pitchFamily="2" charset="-122"/>
                <a:ea typeface="华文琥珀" panose="02010800040101010101" pitchFamily="2" charset="-122"/>
              </a:rPr>
              <a:t>E</a:t>
            </a:r>
            <a:r>
              <a:rPr lang="zh-CN" altLang="en-US" dirty="0">
                <a:solidFill>
                  <a:srgbClr val="FFFF00"/>
                </a:solidFill>
                <a:latin typeface="华文琥珀" panose="02010800040101010101" pitchFamily="2" charset="-122"/>
                <a:ea typeface="华文琥珀" panose="02010800040101010101" pitchFamily="2" charset="-122"/>
              </a:rPr>
              <a:t>蛋白</a:t>
            </a:r>
            <a:r>
              <a:rPr lang="en-US" altLang="zh-CN" dirty="0">
                <a:solidFill>
                  <a:srgbClr val="FFFF00"/>
                </a:solidFill>
                <a:latin typeface="华文琥珀" panose="02010800040101010101" pitchFamily="2" charset="-122"/>
                <a:ea typeface="华文琥珀" panose="02010800040101010101" pitchFamily="2" charset="-122"/>
              </a:rPr>
              <a:t>,</a:t>
            </a:r>
          </a:p>
          <a:p>
            <a:pPr marL="0" indent="0">
              <a:lnSpc>
                <a:spcPct val="110000"/>
              </a:lnSpc>
              <a:buNone/>
            </a:pPr>
            <a:r>
              <a:rPr lang="zh-CN" altLang="en-US" dirty="0">
                <a:solidFill>
                  <a:srgbClr val="FFFF00"/>
                </a:solidFill>
                <a:latin typeface="华文琥珀" panose="02010800040101010101" pitchFamily="2" charset="-122"/>
                <a:ea typeface="华文琥珀" panose="02010800040101010101" pitchFamily="2" charset="-122"/>
              </a:rPr>
              <a:t>发现武汉新病毒与蝙蝠病毒具有</a:t>
            </a:r>
            <a:r>
              <a:rPr lang="en-US" altLang="zh-CN" dirty="0">
                <a:solidFill>
                  <a:srgbClr val="FFFF00"/>
                </a:solidFill>
                <a:latin typeface="华文琥珀" panose="02010800040101010101" pitchFamily="2" charset="-122"/>
                <a:ea typeface="华文琥珀" panose="02010800040101010101" pitchFamily="2" charset="-122"/>
              </a:rPr>
              <a:t>100%</a:t>
            </a:r>
            <a:r>
              <a:rPr lang="zh-CN" altLang="en-US" dirty="0">
                <a:solidFill>
                  <a:srgbClr val="FFFF00"/>
                </a:solidFill>
                <a:latin typeface="华文琥珀" panose="02010800040101010101" pitchFamily="2" charset="-122"/>
                <a:ea typeface="华文琥珀" panose="02010800040101010101" pitchFamily="2" charset="-122"/>
              </a:rPr>
              <a:t>相似度！</a:t>
            </a:r>
          </a:p>
        </p:txBody>
      </p:sp>
    </p:spTree>
    <p:extLst>
      <p:ext uri="{BB962C8B-B14F-4D97-AF65-F5344CB8AC3E}">
        <p14:creationId xmlns:p14="http://schemas.microsoft.com/office/powerpoint/2010/main" val="2933655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å¾å">
            <a:extLst>
              <a:ext uri="{FF2B5EF4-FFF2-40B4-BE49-F238E27FC236}">
                <a16:creationId xmlns:a16="http://schemas.microsoft.com/office/drawing/2014/main" id="{7032AEF7-69F2-422F-A42C-A25AF1B2B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4964"/>
            <a:ext cx="7123113" cy="649544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a:extLst>
              <a:ext uri="{FF2B5EF4-FFF2-40B4-BE49-F238E27FC236}">
                <a16:creationId xmlns:a16="http://schemas.microsoft.com/office/drawing/2014/main" id="{0F81024E-6084-4CB0-817A-23B5735DF966}"/>
              </a:ext>
            </a:extLst>
          </p:cNvPr>
          <p:cNvSpPr>
            <a:spLocks noGrp="1"/>
          </p:cNvSpPr>
          <p:nvPr>
            <p:ph idx="1"/>
          </p:nvPr>
        </p:nvSpPr>
        <p:spPr>
          <a:xfrm>
            <a:off x="5386925" y="5296486"/>
            <a:ext cx="2574388" cy="1325563"/>
          </a:xfrm>
        </p:spPr>
        <p:txBody>
          <a:bodyPr>
            <a:normAutofit/>
          </a:bodyPr>
          <a:lstStyle/>
          <a:p>
            <a:pPr marL="0" indent="0">
              <a:buNone/>
            </a:pPr>
            <a:r>
              <a:rPr lang="en-US" altLang="zh-CN" sz="2000" dirty="0">
                <a:solidFill>
                  <a:srgbClr val="FFFF00"/>
                </a:solidFill>
                <a:latin typeface="方正舒体" panose="02010601030101010101" pitchFamily="2" charset="-122"/>
                <a:ea typeface="方正舒体" panose="02010601030101010101" pitchFamily="2" charset="-122"/>
              </a:rPr>
              <a:t>-</a:t>
            </a:r>
            <a:r>
              <a:rPr lang="zh-CN" altLang="en-US" sz="2000" dirty="0">
                <a:solidFill>
                  <a:srgbClr val="FFFF00"/>
                </a:solidFill>
                <a:latin typeface="方正舒体" panose="02010601030101010101" pitchFamily="2" charset="-122"/>
                <a:ea typeface="方正舒体" panose="02010601030101010101" pitchFamily="2" charset="-122"/>
              </a:rPr>
              <a:t>舟山蝙蝠病毒</a:t>
            </a:r>
            <a:r>
              <a:rPr lang="en-US" altLang="zh-CN" sz="2000" dirty="0">
                <a:solidFill>
                  <a:srgbClr val="FFFF00"/>
                </a:solidFill>
                <a:latin typeface="方正舒体" panose="02010601030101010101" pitchFamily="2" charset="-122"/>
                <a:ea typeface="方正舒体" panose="02010601030101010101" pitchFamily="2" charset="-122"/>
              </a:rPr>
              <a:t>1</a:t>
            </a:r>
          </a:p>
          <a:p>
            <a:pPr marL="0" indent="0">
              <a:buNone/>
            </a:pPr>
            <a:r>
              <a:rPr lang="en-US" altLang="zh-CN" sz="2000" dirty="0">
                <a:solidFill>
                  <a:srgbClr val="FFFF00"/>
                </a:solidFill>
                <a:latin typeface="方正舒体" panose="02010601030101010101" pitchFamily="2" charset="-122"/>
                <a:ea typeface="方正舒体" panose="02010601030101010101" pitchFamily="2" charset="-122"/>
              </a:rPr>
              <a:t>--</a:t>
            </a:r>
            <a:r>
              <a:rPr lang="zh-CN" altLang="en-US" sz="2000" dirty="0">
                <a:solidFill>
                  <a:srgbClr val="FFFF00"/>
                </a:solidFill>
                <a:latin typeface="方正舒体" panose="02010601030101010101" pitchFamily="2" charset="-122"/>
                <a:ea typeface="方正舒体" panose="02010601030101010101" pitchFamily="2" charset="-122"/>
              </a:rPr>
              <a:t>武汉病毒</a:t>
            </a:r>
            <a:endParaRPr lang="en-US" altLang="zh-CN" sz="2000" dirty="0">
              <a:solidFill>
                <a:srgbClr val="FFFF00"/>
              </a:solidFill>
              <a:latin typeface="方正舒体" panose="02010601030101010101" pitchFamily="2" charset="-122"/>
              <a:ea typeface="方正舒体" panose="02010601030101010101" pitchFamily="2" charset="-122"/>
            </a:endParaRPr>
          </a:p>
          <a:p>
            <a:pPr marL="0" indent="0">
              <a:buNone/>
            </a:pPr>
            <a:r>
              <a:rPr lang="en-US" altLang="zh-CN" sz="2000" dirty="0">
                <a:solidFill>
                  <a:srgbClr val="FFFF00"/>
                </a:solidFill>
                <a:latin typeface="方正舒体" panose="02010601030101010101" pitchFamily="2" charset="-122"/>
                <a:ea typeface="方正舒体" panose="02010601030101010101" pitchFamily="2" charset="-122"/>
              </a:rPr>
              <a:t>-</a:t>
            </a:r>
            <a:r>
              <a:rPr lang="zh-CN" altLang="en-US" sz="2000" dirty="0">
                <a:solidFill>
                  <a:srgbClr val="FFFF00"/>
                </a:solidFill>
                <a:latin typeface="方正舒体" panose="02010601030101010101" pitchFamily="2" charset="-122"/>
                <a:ea typeface="方正舒体" panose="02010601030101010101" pitchFamily="2" charset="-122"/>
              </a:rPr>
              <a:t>舟山蝙蝠病毒</a:t>
            </a:r>
            <a:r>
              <a:rPr lang="en-US" altLang="zh-CN" sz="2000" dirty="0">
                <a:solidFill>
                  <a:srgbClr val="FFFF00"/>
                </a:solidFill>
                <a:latin typeface="方正舒体" panose="02010601030101010101" pitchFamily="2" charset="-122"/>
                <a:ea typeface="方正舒体" panose="02010601030101010101" pitchFamily="2" charset="-122"/>
              </a:rPr>
              <a:t>2</a:t>
            </a:r>
            <a:endParaRPr lang="zh-CN" altLang="en-US" sz="2000" dirty="0">
              <a:solidFill>
                <a:srgbClr val="FFFF00"/>
              </a:solidFill>
              <a:latin typeface="方正舒体" panose="02010601030101010101" pitchFamily="2" charset="-122"/>
              <a:ea typeface="方正舒体" panose="02010601030101010101" pitchFamily="2" charset="-122"/>
            </a:endParaRPr>
          </a:p>
        </p:txBody>
      </p:sp>
      <p:sp>
        <p:nvSpPr>
          <p:cNvPr id="2" name="TextBox 1">
            <a:extLst>
              <a:ext uri="{FF2B5EF4-FFF2-40B4-BE49-F238E27FC236}">
                <a16:creationId xmlns:a16="http://schemas.microsoft.com/office/drawing/2014/main" id="{08C02AF3-F071-49B0-B408-DE6257898DEF}"/>
              </a:ext>
            </a:extLst>
          </p:cNvPr>
          <p:cNvSpPr txBox="1"/>
          <p:nvPr/>
        </p:nvSpPr>
        <p:spPr>
          <a:xfrm>
            <a:off x="7961313" y="66319"/>
            <a:ext cx="2574387" cy="6494085"/>
          </a:xfrm>
          <a:prstGeom prst="rect">
            <a:avLst/>
          </a:prstGeom>
          <a:solidFill>
            <a:schemeClr val="tx1"/>
          </a:solidFill>
        </p:spPr>
        <p:txBody>
          <a:bodyPr wrap="square" rtlCol="0">
            <a:spAutoFit/>
          </a:bodyPr>
          <a:lstStyle/>
          <a:p>
            <a:r>
              <a:rPr lang="zh-CN" altLang="en-US" sz="3200" dirty="0">
                <a:solidFill>
                  <a:schemeClr val="bg1"/>
                </a:solidFill>
                <a:latin typeface="方正舒体" panose="02010601030101010101" pitchFamily="2" charset="-122"/>
                <a:ea typeface="方正舒体" panose="02010601030101010101" pitchFamily="2" charset="-122"/>
              </a:rPr>
              <a:t>把武汉病毒与两个舟山蝙蝠病毒放在一起比较，结果显示最为接近的一组不是两个蝙蝠病毒，反而是武汉病毒与第一个舟山蝙蝠病毒。。。</a:t>
            </a:r>
            <a:endParaRPr lang="en-US" altLang="zh-CN" sz="3200" dirty="0">
              <a:solidFill>
                <a:schemeClr val="bg1"/>
              </a:solidFill>
              <a:latin typeface="方正舒体" panose="02010601030101010101" pitchFamily="2" charset="-122"/>
              <a:ea typeface="方正舒体" panose="02010601030101010101" pitchFamily="2" charset="-122"/>
            </a:endParaRPr>
          </a:p>
          <a:p>
            <a:r>
              <a:rPr lang="en-US" sz="3200" dirty="0">
                <a:solidFill>
                  <a:schemeClr val="bg1"/>
                </a:solidFill>
                <a:latin typeface="方正舒体" panose="02010601030101010101" pitchFamily="2" charset="-122"/>
                <a:ea typeface="方正舒体" panose="02010601030101010101" pitchFamily="2" charset="-122"/>
              </a:rPr>
              <a:t>%@$!#$#%^</a:t>
            </a:r>
            <a:endParaRPr lang="LID4096" sz="3200" dirty="0">
              <a:solidFill>
                <a:schemeClr val="bg1"/>
              </a:solidFill>
              <a:latin typeface="方正舒体" panose="02010601030101010101" pitchFamily="2" charset="-122"/>
              <a:ea typeface="方正舒体" panose="02010601030101010101" pitchFamily="2" charset="-122"/>
            </a:endParaRPr>
          </a:p>
        </p:txBody>
      </p:sp>
    </p:spTree>
    <p:extLst>
      <p:ext uri="{BB962C8B-B14F-4D97-AF65-F5344CB8AC3E}">
        <p14:creationId xmlns:p14="http://schemas.microsoft.com/office/powerpoint/2010/main" val="1727663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E9DDD4-5EDA-4FA5-978F-127FF70E55F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D12CF9BB-63AA-4F03-9A79-A66D296B0463}"/>
              </a:ext>
            </a:extLst>
          </p:cNvPr>
          <p:cNvSpPr>
            <a:spLocks noGrp="1"/>
          </p:cNvSpPr>
          <p:nvPr>
            <p:ph idx="1"/>
          </p:nvPr>
        </p:nvSpPr>
        <p:spPr/>
        <p:txBody>
          <a:bodyPr/>
          <a:lstStyle/>
          <a:p>
            <a:endParaRPr lang="zh-CN" altLang="en-US" dirty="0"/>
          </a:p>
        </p:txBody>
      </p:sp>
      <p:pic>
        <p:nvPicPr>
          <p:cNvPr id="4" name="图片 3">
            <a:extLst>
              <a:ext uri="{FF2B5EF4-FFF2-40B4-BE49-F238E27FC236}">
                <a16:creationId xmlns:a16="http://schemas.microsoft.com/office/drawing/2014/main" id="{FE66DF97-5781-4C2F-9396-EC200B121E5D}"/>
              </a:ext>
            </a:extLst>
          </p:cNvPr>
          <p:cNvPicPr>
            <a:picLocks noChangeAspect="1"/>
          </p:cNvPicPr>
          <p:nvPr/>
        </p:nvPicPr>
        <p:blipFill>
          <a:blip r:embed="rId2"/>
          <a:stretch>
            <a:fillRect/>
          </a:stretch>
        </p:blipFill>
        <p:spPr>
          <a:xfrm>
            <a:off x="711591" y="238524"/>
            <a:ext cx="7222587" cy="6380952"/>
          </a:xfrm>
          <a:prstGeom prst="rect">
            <a:avLst/>
          </a:prstGeom>
        </p:spPr>
      </p:pic>
      <p:sp>
        <p:nvSpPr>
          <p:cNvPr id="5" name="文本框 4">
            <a:extLst>
              <a:ext uri="{FF2B5EF4-FFF2-40B4-BE49-F238E27FC236}">
                <a16:creationId xmlns:a16="http://schemas.microsoft.com/office/drawing/2014/main" id="{1C304B34-5375-46A4-865B-DFAAF35E9AFC}"/>
              </a:ext>
            </a:extLst>
          </p:cNvPr>
          <p:cNvSpPr txBox="1"/>
          <p:nvPr/>
        </p:nvSpPr>
        <p:spPr>
          <a:xfrm>
            <a:off x="7362009" y="1027906"/>
            <a:ext cx="3090286" cy="4832092"/>
          </a:xfrm>
          <a:prstGeom prst="rect">
            <a:avLst/>
          </a:prstGeom>
          <a:solidFill>
            <a:schemeClr val="tx1"/>
          </a:solidFill>
        </p:spPr>
        <p:txBody>
          <a:bodyPr wrap="square" rtlCol="0">
            <a:spAutoFit/>
          </a:bodyPr>
          <a:lstStyle/>
          <a:p>
            <a:r>
              <a:rPr lang="zh-CN" altLang="en-US" sz="2800" dirty="0">
                <a:solidFill>
                  <a:srgbClr val="FFFF00"/>
                </a:solidFill>
                <a:latin typeface="+mn-ea"/>
              </a:rPr>
              <a:t>在</a:t>
            </a:r>
            <a:r>
              <a:rPr lang="en-US" altLang="zh-CN" sz="2800" dirty="0">
                <a:solidFill>
                  <a:srgbClr val="FFFF00"/>
                </a:solidFill>
                <a:latin typeface="+mn-ea"/>
                <a:hlinkClick r:id="rId3"/>
              </a:rPr>
              <a:t>GenBank</a:t>
            </a:r>
            <a:r>
              <a:rPr lang="en-US" altLang="zh-CN" sz="2800" dirty="0">
                <a:solidFill>
                  <a:srgbClr val="FFFF00"/>
                </a:solidFill>
                <a:latin typeface="+mn-ea"/>
              </a:rPr>
              <a:t>, </a:t>
            </a:r>
            <a:r>
              <a:rPr lang="zh-CN" altLang="en-US" sz="2800" dirty="0">
                <a:solidFill>
                  <a:srgbClr val="FFFF00"/>
                </a:solidFill>
                <a:latin typeface="+mn-ea"/>
              </a:rPr>
              <a:t>武汉病毒的基因组集合代码为</a:t>
            </a:r>
            <a:r>
              <a:rPr lang="en-US" altLang="zh-CN" sz="2800" dirty="0">
                <a:solidFill>
                  <a:srgbClr val="FFFF00"/>
                </a:solidFill>
                <a:latin typeface="+mn-ea"/>
              </a:rPr>
              <a:t>MN908947 , </a:t>
            </a:r>
            <a:r>
              <a:rPr lang="zh-CN" altLang="en-US" sz="2800" dirty="0">
                <a:solidFill>
                  <a:srgbClr val="FFFF00"/>
                </a:solidFill>
                <a:latin typeface="+mn-ea"/>
              </a:rPr>
              <a:t>截至</a:t>
            </a:r>
            <a:r>
              <a:rPr lang="en-US" altLang="zh-CN" sz="2800" dirty="0">
                <a:solidFill>
                  <a:srgbClr val="FFFF00"/>
                </a:solidFill>
                <a:latin typeface="+mn-ea"/>
              </a:rPr>
              <a:t>1</a:t>
            </a:r>
            <a:r>
              <a:rPr lang="zh-CN" altLang="en-US" sz="2800" dirty="0">
                <a:solidFill>
                  <a:srgbClr val="FFFF00"/>
                </a:solidFill>
                <a:latin typeface="+mn-ea"/>
              </a:rPr>
              <a:t>月</a:t>
            </a:r>
            <a:r>
              <a:rPr lang="en-US" altLang="zh-CN" sz="2800" dirty="0">
                <a:solidFill>
                  <a:srgbClr val="FFFF00"/>
                </a:solidFill>
                <a:latin typeface="+mn-ea"/>
              </a:rPr>
              <a:t>21</a:t>
            </a:r>
            <a:r>
              <a:rPr lang="zh-CN" altLang="en-US" sz="2800" dirty="0">
                <a:solidFill>
                  <a:srgbClr val="FFFF00"/>
                </a:solidFill>
                <a:latin typeface="+mn-ea"/>
              </a:rPr>
              <a:t>日的查询时间，至少有过三个版本：</a:t>
            </a:r>
            <a:endParaRPr lang="en-US" altLang="zh-CN" sz="2800" dirty="0">
              <a:solidFill>
                <a:srgbClr val="FFFF00"/>
              </a:solidFill>
              <a:latin typeface="+mn-ea"/>
            </a:endParaRPr>
          </a:p>
          <a:p>
            <a:r>
              <a:rPr lang="en-US" altLang="zh-CN" sz="2800" dirty="0">
                <a:solidFill>
                  <a:srgbClr val="FFFF00"/>
                </a:solidFill>
                <a:latin typeface="+mn-ea"/>
              </a:rPr>
              <a:t>1.5</a:t>
            </a:r>
            <a:r>
              <a:rPr lang="zh-CN" altLang="en-US" sz="2800" dirty="0">
                <a:solidFill>
                  <a:srgbClr val="FFFF00"/>
                </a:solidFill>
                <a:latin typeface="+mn-ea"/>
              </a:rPr>
              <a:t>，</a:t>
            </a:r>
            <a:r>
              <a:rPr lang="en-US" altLang="zh-CN" sz="2800" dirty="0">
                <a:solidFill>
                  <a:srgbClr val="FFFF00"/>
                </a:solidFill>
                <a:latin typeface="+mn-ea"/>
              </a:rPr>
              <a:t>1.14</a:t>
            </a:r>
            <a:r>
              <a:rPr lang="zh-CN" altLang="en-US" sz="2800" dirty="0">
                <a:solidFill>
                  <a:srgbClr val="FFFF00"/>
                </a:solidFill>
                <a:latin typeface="+mn-ea"/>
              </a:rPr>
              <a:t>， </a:t>
            </a:r>
            <a:r>
              <a:rPr lang="en-US" altLang="zh-CN" sz="2800" dirty="0">
                <a:solidFill>
                  <a:srgbClr val="FFFF00"/>
                </a:solidFill>
                <a:latin typeface="+mn-ea"/>
              </a:rPr>
              <a:t>1.17</a:t>
            </a:r>
          </a:p>
          <a:p>
            <a:endParaRPr lang="en-US" altLang="zh-CN" sz="2800" dirty="0">
              <a:solidFill>
                <a:srgbClr val="FFFF00"/>
              </a:solidFill>
              <a:latin typeface="+mn-ea"/>
            </a:endParaRPr>
          </a:p>
          <a:p>
            <a:r>
              <a:rPr lang="zh-CN" altLang="en-US" sz="2800" dirty="0">
                <a:solidFill>
                  <a:schemeClr val="bg1"/>
                </a:solidFill>
                <a:latin typeface="+mn-ea"/>
              </a:rPr>
              <a:t>而财新所言</a:t>
            </a:r>
            <a:r>
              <a:rPr lang="en-US" altLang="zh-CN" sz="2800" dirty="0">
                <a:solidFill>
                  <a:schemeClr val="bg1"/>
                </a:solidFill>
                <a:latin typeface="+mn-ea"/>
              </a:rPr>
              <a:t>1.11</a:t>
            </a:r>
            <a:r>
              <a:rPr lang="zh-CN" altLang="en-US" sz="2800" dirty="0">
                <a:solidFill>
                  <a:schemeClr val="bg1"/>
                </a:solidFill>
                <a:latin typeface="+mn-ea"/>
              </a:rPr>
              <a:t>日在</a:t>
            </a:r>
            <a:r>
              <a:rPr lang="en-US" altLang="zh-CN" sz="2800" dirty="0" err="1">
                <a:solidFill>
                  <a:schemeClr val="bg1"/>
                </a:solidFill>
                <a:latin typeface="+mn-ea"/>
              </a:rPr>
              <a:t>Virological</a:t>
            </a:r>
            <a:endParaRPr lang="en-US" altLang="zh-CN" sz="2800" dirty="0">
              <a:solidFill>
                <a:schemeClr val="bg1"/>
              </a:solidFill>
              <a:latin typeface="+mn-ea"/>
            </a:endParaRPr>
          </a:p>
          <a:p>
            <a:r>
              <a:rPr lang="zh-CN" altLang="en-US" sz="2800" dirty="0">
                <a:solidFill>
                  <a:schemeClr val="bg1"/>
                </a:solidFill>
                <a:latin typeface="+mn-ea"/>
              </a:rPr>
              <a:t>公布基因组序列？</a:t>
            </a:r>
            <a:endParaRPr lang="en-US" altLang="zh-CN" sz="2800" dirty="0">
              <a:solidFill>
                <a:srgbClr val="FFFF00"/>
              </a:solidFill>
              <a:latin typeface="+mn-ea"/>
            </a:endParaRPr>
          </a:p>
        </p:txBody>
      </p:sp>
    </p:spTree>
    <p:extLst>
      <p:ext uri="{BB962C8B-B14F-4D97-AF65-F5344CB8AC3E}">
        <p14:creationId xmlns:p14="http://schemas.microsoft.com/office/powerpoint/2010/main" val="3763316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C49984-B51E-45F6-856E-D24BD5FAEEE3}"/>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06A27373-8F06-42CD-90EA-A3D6C6034BD8}"/>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94A312B1-B941-4175-87B1-31527CE65625}"/>
              </a:ext>
            </a:extLst>
          </p:cNvPr>
          <p:cNvPicPr>
            <a:picLocks noChangeAspect="1"/>
          </p:cNvPicPr>
          <p:nvPr/>
        </p:nvPicPr>
        <p:blipFill>
          <a:blip r:embed="rId2"/>
          <a:stretch>
            <a:fillRect/>
          </a:stretch>
        </p:blipFill>
        <p:spPr>
          <a:xfrm>
            <a:off x="1791238" y="329000"/>
            <a:ext cx="8609524" cy="6200000"/>
          </a:xfrm>
          <a:prstGeom prst="rect">
            <a:avLst/>
          </a:prstGeom>
        </p:spPr>
      </p:pic>
    </p:spTree>
    <p:extLst>
      <p:ext uri="{BB962C8B-B14F-4D97-AF65-F5344CB8AC3E}">
        <p14:creationId xmlns:p14="http://schemas.microsoft.com/office/powerpoint/2010/main" val="2987834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75160B1-5048-4EF8-B728-48EF09B8EACB}"/>
              </a:ext>
            </a:extLst>
          </p:cNvPr>
          <p:cNvSpPr>
            <a:spLocks noGrp="1"/>
          </p:cNvSpPr>
          <p:nvPr>
            <p:ph idx="1"/>
          </p:nvPr>
        </p:nvSpPr>
        <p:spPr/>
        <p:txBody>
          <a:bodyPr>
            <a:noAutofit/>
          </a:bodyPr>
          <a:lstStyle/>
          <a:p>
            <a:pPr>
              <a:lnSpc>
                <a:spcPct val="100000"/>
              </a:lnSpc>
            </a:pPr>
            <a:r>
              <a:rPr lang="zh-CN" altLang="en-US" sz="2000" dirty="0">
                <a:latin typeface="华文细黑" panose="02010600040101010101" pitchFamily="2" charset="-122"/>
                <a:ea typeface="华文细黑" panose="02010600040101010101" pitchFamily="2" charset="-122"/>
              </a:rPr>
              <a:t>记者</a:t>
            </a:r>
            <a:r>
              <a:rPr lang="en-US" altLang="zh-CN" sz="2000" dirty="0">
                <a:latin typeface="华文细黑" panose="02010600040101010101" pitchFamily="2" charset="-122"/>
                <a:ea typeface="华文细黑" panose="02010600040101010101" pitchFamily="2" charset="-122"/>
              </a:rPr>
              <a:t>| </a:t>
            </a:r>
            <a:r>
              <a:rPr lang="zh-CN" altLang="en-US" sz="2000" dirty="0">
                <a:latin typeface="华文细黑" panose="02010600040101010101" pitchFamily="2" charset="-122"/>
                <a:ea typeface="华文细黑" panose="02010600040101010101" pitchFamily="2" charset="-122"/>
              </a:rPr>
              <a:t>文思敏</a:t>
            </a:r>
          </a:p>
          <a:p>
            <a:pPr>
              <a:lnSpc>
                <a:spcPct val="100000"/>
              </a:lnSpc>
            </a:pPr>
            <a:r>
              <a:rPr lang="zh-CN" altLang="en-US" sz="2000" dirty="0">
                <a:latin typeface="华文细黑" panose="02010600040101010101" pitchFamily="2" charset="-122"/>
                <a:ea typeface="华文细黑" panose="02010600040101010101" pitchFamily="2" charset="-122"/>
              </a:rPr>
              <a:t>武汉不明肺炎疫情发展近半个月，目前已初步判定是由新型冠状病毒引起。</a:t>
            </a:r>
            <a:r>
              <a:rPr lang="en-US" altLang="zh-CN" sz="2000" dirty="0">
                <a:latin typeface="华文细黑" panose="02010600040101010101" pitchFamily="2" charset="-122"/>
                <a:ea typeface="华文细黑" panose="02010600040101010101" pitchFamily="2" charset="-122"/>
              </a:rPr>
              <a:t>1</a:t>
            </a:r>
            <a:r>
              <a:rPr lang="zh-CN" altLang="en-US" sz="2000" dirty="0">
                <a:latin typeface="华文细黑" panose="02010600040101010101" pitchFamily="2" charset="-122"/>
                <a:ea typeface="华文细黑" panose="02010600040101010101" pitchFamily="2" charset="-122"/>
              </a:rPr>
              <a:t>月</a:t>
            </a:r>
            <a:r>
              <a:rPr lang="en-US" altLang="zh-CN" sz="2000" dirty="0">
                <a:latin typeface="华文细黑" panose="02010600040101010101" pitchFamily="2" charset="-122"/>
                <a:ea typeface="华文细黑" panose="02010600040101010101" pitchFamily="2" charset="-122"/>
              </a:rPr>
              <a:t>11</a:t>
            </a:r>
            <a:r>
              <a:rPr lang="zh-CN" altLang="en-US" sz="2000" dirty="0">
                <a:latin typeface="华文细黑" panose="02010600040101010101" pitchFamily="2" charset="-122"/>
                <a:ea typeface="华文细黑" panose="02010600040101010101" pitchFamily="2" charset="-122"/>
              </a:rPr>
              <a:t>日，上海公共卫生临床中心联同多家研究机构联合公布了其中一个武汉不明肺炎感染个案的基因排序。香港大学李嘉诚医学院微生物学系传染病学讲座教授袁国勇在香港记者会上表示，根据病毒基因图谱，此新型病毒与浙江省舟山蝙蝠的冠状病毒基因最接近。</a:t>
            </a:r>
          </a:p>
          <a:p>
            <a:pPr>
              <a:lnSpc>
                <a:spcPct val="100000"/>
              </a:lnSpc>
            </a:pPr>
            <a:endParaRPr lang="zh-CN" altLang="en-US" sz="2000" dirty="0">
              <a:latin typeface="华文细黑" panose="02010600040101010101" pitchFamily="2" charset="-122"/>
              <a:ea typeface="华文细黑" panose="02010600040101010101" pitchFamily="2" charset="-122"/>
            </a:endParaRPr>
          </a:p>
          <a:p>
            <a:pPr>
              <a:lnSpc>
                <a:spcPct val="100000"/>
              </a:lnSpc>
            </a:pPr>
            <a:r>
              <a:rPr lang="zh-CN" altLang="en-US" sz="2000" dirty="0">
                <a:latin typeface="华文细黑" panose="02010600040101010101" pitchFamily="2" charset="-122"/>
                <a:ea typeface="华文细黑" panose="02010600040101010101" pitchFamily="2" charset="-122"/>
              </a:rPr>
              <a:t>袁国勇是国际知名传染病专家，在</a:t>
            </a:r>
            <a:r>
              <a:rPr lang="en-US" altLang="zh-CN" sz="2000" dirty="0">
                <a:latin typeface="华文细黑" panose="02010600040101010101" pitchFamily="2" charset="-122"/>
                <a:ea typeface="华文细黑" panose="02010600040101010101" pitchFamily="2" charset="-122"/>
              </a:rPr>
              <a:t>2003</a:t>
            </a:r>
            <a:r>
              <a:rPr lang="zh-CN" altLang="en-US" sz="2000" dirty="0">
                <a:latin typeface="华文细黑" panose="02010600040101010101" pitchFamily="2" charset="-122"/>
                <a:ea typeface="华文细黑" panose="02010600040101010101" pitchFamily="2" charset="-122"/>
              </a:rPr>
              <a:t>年</a:t>
            </a:r>
            <a:r>
              <a:rPr lang="en-US" altLang="zh-CN" sz="2000" dirty="0">
                <a:latin typeface="华文细黑" panose="02010600040101010101" pitchFamily="2" charset="-122"/>
                <a:ea typeface="华文细黑" panose="02010600040101010101" pitchFamily="2" charset="-122"/>
              </a:rPr>
              <a:t>SARS</a:t>
            </a:r>
            <a:r>
              <a:rPr lang="zh-CN" altLang="en-US" sz="2000" dirty="0">
                <a:latin typeface="华文细黑" panose="02010600040101010101" pitchFamily="2" charset="-122"/>
                <a:ea typeface="华文细黑" panose="02010600040101010101" pitchFamily="2" charset="-122"/>
              </a:rPr>
              <a:t>爆发期间，袁国勇及其团队追查到了</a:t>
            </a:r>
            <a:r>
              <a:rPr lang="en-US" altLang="zh-CN" sz="2000" dirty="0">
                <a:latin typeface="华文细黑" panose="02010600040101010101" pitchFamily="2" charset="-122"/>
                <a:ea typeface="华文细黑" panose="02010600040101010101" pitchFamily="2" charset="-122"/>
              </a:rPr>
              <a:t>SARS</a:t>
            </a:r>
            <a:r>
              <a:rPr lang="zh-CN" altLang="en-US" sz="2000" dirty="0">
                <a:latin typeface="华文细黑" panose="02010600040101010101" pitchFamily="2" charset="-122"/>
                <a:ea typeface="华文细黑" panose="02010600040101010101" pitchFamily="2" charset="-122"/>
              </a:rPr>
              <a:t>的病原冠状病毒，并发现了</a:t>
            </a:r>
            <a:r>
              <a:rPr lang="en-US" altLang="zh-CN" sz="2000" dirty="0">
                <a:latin typeface="华文细黑" panose="02010600040101010101" pitchFamily="2" charset="-122"/>
                <a:ea typeface="华文细黑" panose="02010600040101010101" pitchFamily="2" charset="-122"/>
              </a:rPr>
              <a:t>SARS</a:t>
            </a:r>
            <a:r>
              <a:rPr lang="zh-CN" altLang="en-US" sz="2000" dirty="0">
                <a:latin typeface="华文细黑" panose="02010600040101010101" pitchFamily="2" charset="-122"/>
                <a:ea typeface="华文细黑" panose="02010600040101010101" pitchFamily="2" charset="-122"/>
              </a:rPr>
              <a:t>冠状类似病毒的自然宿主是中华菊头蝙蝠。</a:t>
            </a:r>
          </a:p>
          <a:p>
            <a:pPr>
              <a:lnSpc>
                <a:spcPct val="100000"/>
              </a:lnSpc>
            </a:pPr>
            <a:endParaRPr lang="zh-CN" altLang="en-US" sz="2000" dirty="0">
              <a:latin typeface="华文细黑" panose="02010600040101010101" pitchFamily="2" charset="-122"/>
              <a:ea typeface="华文细黑" panose="02010600040101010101" pitchFamily="2" charset="-122"/>
            </a:endParaRPr>
          </a:p>
          <a:p>
            <a:pPr>
              <a:lnSpc>
                <a:spcPct val="100000"/>
              </a:lnSpc>
            </a:pPr>
            <a:r>
              <a:rPr lang="zh-CN" altLang="en-US" sz="2000" dirty="0">
                <a:solidFill>
                  <a:srgbClr val="FF0000"/>
                </a:solidFill>
                <a:latin typeface="华文细黑" panose="02010600040101010101" pitchFamily="2" charset="-122"/>
                <a:ea typeface="华文细黑" panose="02010600040101010101" pitchFamily="2" charset="-122"/>
              </a:rPr>
              <a:t>香港大学公共卫生学院副教授朱华晨向财新记者表示，基因图谱显示，此次新型冠状病毒与舟山蝙蝠携带的病毒有</a:t>
            </a:r>
            <a:r>
              <a:rPr lang="en-US" altLang="zh-CN" sz="2000" dirty="0">
                <a:solidFill>
                  <a:srgbClr val="FF0000"/>
                </a:solidFill>
                <a:latin typeface="华文细黑" panose="02010600040101010101" pitchFamily="2" charset="-122"/>
                <a:ea typeface="华文细黑" panose="02010600040101010101" pitchFamily="2" charset="-122"/>
              </a:rPr>
              <a:t>12%</a:t>
            </a:r>
            <a:r>
              <a:rPr lang="zh-CN" altLang="en-US" sz="2000" dirty="0">
                <a:solidFill>
                  <a:srgbClr val="FF0000"/>
                </a:solidFill>
                <a:latin typeface="华文细黑" panose="02010600040101010101" pitchFamily="2" charset="-122"/>
                <a:ea typeface="华文细黑" panose="02010600040101010101" pitchFamily="2" charset="-122"/>
              </a:rPr>
              <a:t>的序列差异，并不能直接推测出舟山蝙蝠是传染源</a:t>
            </a:r>
            <a:r>
              <a:rPr lang="zh-CN" altLang="en-US" sz="2000" dirty="0">
                <a:latin typeface="华文细黑" panose="02010600040101010101" pitchFamily="2" charset="-122"/>
                <a:ea typeface="华文细黑" panose="02010600040101010101" pitchFamily="2" charset="-122"/>
              </a:rPr>
              <a:t>，接下来仍需要调查导致人类感染的动物源头是什么。</a:t>
            </a:r>
          </a:p>
        </p:txBody>
      </p:sp>
      <p:pic>
        <p:nvPicPr>
          <p:cNvPr id="5" name="Picture 4">
            <a:extLst>
              <a:ext uri="{FF2B5EF4-FFF2-40B4-BE49-F238E27FC236}">
                <a16:creationId xmlns:a16="http://schemas.microsoft.com/office/drawing/2014/main" id="{516CECBD-F71E-44ED-97E3-B5D087F90889}"/>
              </a:ext>
            </a:extLst>
          </p:cNvPr>
          <p:cNvPicPr>
            <a:picLocks noChangeAspect="1"/>
          </p:cNvPicPr>
          <p:nvPr/>
        </p:nvPicPr>
        <p:blipFill>
          <a:blip r:embed="rId2"/>
          <a:stretch>
            <a:fillRect/>
          </a:stretch>
        </p:blipFill>
        <p:spPr>
          <a:xfrm>
            <a:off x="8509685" y="681037"/>
            <a:ext cx="2508379" cy="1632034"/>
          </a:xfrm>
          <a:prstGeom prst="rect">
            <a:avLst/>
          </a:prstGeom>
        </p:spPr>
      </p:pic>
      <p:sp>
        <p:nvSpPr>
          <p:cNvPr id="2" name="标题 1">
            <a:extLst>
              <a:ext uri="{FF2B5EF4-FFF2-40B4-BE49-F238E27FC236}">
                <a16:creationId xmlns:a16="http://schemas.microsoft.com/office/drawing/2014/main" id="{D44147D0-243D-434B-822F-9F0885148E27}"/>
              </a:ext>
            </a:extLst>
          </p:cNvPr>
          <p:cNvSpPr>
            <a:spLocks noGrp="1"/>
          </p:cNvSpPr>
          <p:nvPr>
            <p:ph type="title"/>
          </p:nvPr>
        </p:nvSpPr>
        <p:spPr/>
        <p:txBody>
          <a:bodyPr>
            <a:normAutofit fontScale="90000"/>
          </a:bodyPr>
          <a:lstStyle/>
          <a:p>
            <a:r>
              <a:rPr lang="zh-CN" altLang="en-US" dirty="0"/>
              <a:t>武汉新型冠状病毒与舟山蝙蝠有关？</a:t>
            </a:r>
            <a:br>
              <a:rPr lang="zh-CN" altLang="en-US" dirty="0"/>
            </a:br>
            <a:r>
              <a:rPr lang="en-US" altLang="zh-CN" u="sng" dirty="0">
                <a:solidFill>
                  <a:srgbClr val="FF0000"/>
                </a:solidFill>
              </a:rPr>
              <a:t>2020/01/13 </a:t>
            </a:r>
            <a:r>
              <a:rPr lang="zh-CN" altLang="en-US" u="sng" dirty="0">
                <a:solidFill>
                  <a:srgbClr val="FF0000"/>
                </a:solidFill>
              </a:rPr>
              <a:t>来源：财新健康</a:t>
            </a:r>
            <a:br>
              <a:rPr lang="zh-CN" altLang="en-US" dirty="0"/>
            </a:br>
            <a:endParaRPr lang="zh-CN" altLang="en-US" dirty="0"/>
          </a:p>
        </p:txBody>
      </p:sp>
      <p:sp>
        <p:nvSpPr>
          <p:cNvPr id="4" name="TextBox 3">
            <a:extLst>
              <a:ext uri="{FF2B5EF4-FFF2-40B4-BE49-F238E27FC236}">
                <a16:creationId xmlns:a16="http://schemas.microsoft.com/office/drawing/2014/main" id="{CF974107-EED8-400A-9FCB-2AA6F6959868}"/>
              </a:ext>
            </a:extLst>
          </p:cNvPr>
          <p:cNvSpPr txBox="1"/>
          <p:nvPr/>
        </p:nvSpPr>
        <p:spPr>
          <a:xfrm>
            <a:off x="9257016" y="619393"/>
            <a:ext cx="1366462" cy="646331"/>
          </a:xfrm>
          <a:prstGeom prst="rect">
            <a:avLst/>
          </a:prstGeom>
          <a:noFill/>
        </p:spPr>
        <p:txBody>
          <a:bodyPr wrap="square" rtlCol="0">
            <a:spAutoFit/>
          </a:bodyPr>
          <a:lstStyle/>
          <a:p>
            <a:r>
              <a:rPr lang="en-US" dirty="0"/>
              <a:t>1</a:t>
            </a:r>
            <a:r>
              <a:rPr lang="zh-CN" altLang="en-US" dirty="0"/>
              <a:t>月</a:t>
            </a:r>
            <a:r>
              <a:rPr lang="en-US" altLang="zh-CN" dirty="0"/>
              <a:t>22</a:t>
            </a:r>
            <a:r>
              <a:rPr lang="zh-CN" altLang="en-US" dirty="0"/>
              <a:t>日，</a:t>
            </a:r>
            <a:endParaRPr lang="en-US" altLang="zh-CN" dirty="0"/>
          </a:p>
          <a:p>
            <a:endParaRPr lang="LID4096" dirty="0"/>
          </a:p>
        </p:txBody>
      </p:sp>
    </p:spTree>
    <p:extLst>
      <p:ext uri="{BB962C8B-B14F-4D97-AF65-F5344CB8AC3E}">
        <p14:creationId xmlns:p14="http://schemas.microsoft.com/office/powerpoint/2010/main" val="149746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7F626C-B340-47E7-86C8-418C2DD173FD}"/>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EEFA91D8-4502-4947-85C5-D03BB403BA5F}"/>
              </a:ext>
            </a:extLst>
          </p:cNvPr>
          <p:cNvSpPr>
            <a:spLocks noGrp="1"/>
          </p:cNvSpPr>
          <p:nvPr>
            <p:ph idx="1"/>
          </p:nvPr>
        </p:nvSpPr>
        <p:spPr/>
        <p:txBody>
          <a:bodyPr/>
          <a:lstStyle/>
          <a:p>
            <a:endParaRPr lang="zh-CN" altLang="en-US"/>
          </a:p>
        </p:txBody>
      </p:sp>
      <p:pic>
        <p:nvPicPr>
          <p:cNvPr id="3074" name="Picture 2" descr="å¾å">
            <a:extLst>
              <a:ext uri="{FF2B5EF4-FFF2-40B4-BE49-F238E27FC236}">
                <a16:creationId xmlns:a16="http://schemas.microsoft.com/office/drawing/2014/main" id="{E625B76E-4260-4B2D-A03F-4310ECE3B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9753600" cy="675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633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88D676-B6F2-47F5-9263-212AAB6D55F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E6DE4E1-7646-498A-8FD4-FEE776B28DA2}"/>
              </a:ext>
            </a:extLst>
          </p:cNvPr>
          <p:cNvSpPr>
            <a:spLocks noGrp="1"/>
          </p:cNvSpPr>
          <p:nvPr>
            <p:ph idx="1"/>
          </p:nvPr>
        </p:nvSpPr>
        <p:spPr/>
        <p:txBody>
          <a:bodyPr/>
          <a:lstStyle/>
          <a:p>
            <a:endParaRPr lang="zh-CN" altLang="en-US"/>
          </a:p>
        </p:txBody>
      </p:sp>
      <p:pic>
        <p:nvPicPr>
          <p:cNvPr id="5122" name="Picture 2" descr="å¾å">
            <a:extLst>
              <a:ext uri="{FF2B5EF4-FFF2-40B4-BE49-F238E27FC236}">
                <a16:creationId xmlns:a16="http://schemas.microsoft.com/office/drawing/2014/main" id="{6BA6F246-D009-46FF-B095-788CD9959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879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A5CAEA-F153-45E1-B56C-73842EBA9F97}"/>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6566035-3840-498F-9501-68A5CE38DF84}"/>
              </a:ext>
            </a:extLst>
          </p:cNvPr>
          <p:cNvSpPr>
            <a:spLocks noGrp="1"/>
          </p:cNvSpPr>
          <p:nvPr>
            <p:ph idx="1"/>
          </p:nvPr>
        </p:nvSpPr>
        <p:spPr/>
        <p:txBody>
          <a:bodyPr/>
          <a:lstStyle/>
          <a:p>
            <a:endParaRPr lang="zh-CN" altLang="en-US"/>
          </a:p>
        </p:txBody>
      </p:sp>
      <p:pic>
        <p:nvPicPr>
          <p:cNvPr id="2050" name="Picture 2">
            <a:extLst>
              <a:ext uri="{FF2B5EF4-FFF2-40B4-BE49-F238E27FC236}">
                <a16:creationId xmlns:a16="http://schemas.microsoft.com/office/drawing/2014/main" id="{3A744592-58CF-44C7-AF86-7C75EDBE0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23988"/>
            <a:ext cx="7620000" cy="40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405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23D149-2004-4AAA-915A-A2A57C742720}"/>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349249A9-3F9B-4196-A8AB-7538E9696BAE}"/>
              </a:ext>
            </a:extLst>
          </p:cNvPr>
          <p:cNvPicPr>
            <a:picLocks noChangeAspect="1"/>
          </p:cNvPicPr>
          <p:nvPr/>
        </p:nvPicPr>
        <p:blipFill>
          <a:blip r:embed="rId2"/>
          <a:stretch>
            <a:fillRect/>
          </a:stretch>
        </p:blipFill>
        <p:spPr>
          <a:xfrm>
            <a:off x="2591238" y="419476"/>
            <a:ext cx="7009524" cy="6019048"/>
          </a:xfrm>
          <a:prstGeom prst="rect">
            <a:avLst/>
          </a:prstGeom>
        </p:spPr>
      </p:pic>
    </p:spTree>
    <p:extLst>
      <p:ext uri="{BB962C8B-B14F-4D97-AF65-F5344CB8AC3E}">
        <p14:creationId xmlns:p14="http://schemas.microsoft.com/office/powerpoint/2010/main" val="3632737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005BAF7-7354-4FC4-8DED-7C7C69D8CFC9}"/>
              </a:ext>
            </a:extLst>
          </p:cNvPr>
          <p:cNvPicPr>
            <a:picLocks noChangeAspect="1"/>
          </p:cNvPicPr>
          <p:nvPr/>
        </p:nvPicPr>
        <p:blipFill>
          <a:blip r:embed="rId2"/>
          <a:stretch>
            <a:fillRect/>
          </a:stretch>
        </p:blipFill>
        <p:spPr>
          <a:xfrm>
            <a:off x="838200" y="559897"/>
            <a:ext cx="9704762" cy="5847619"/>
          </a:xfrm>
          <a:prstGeom prst="rect">
            <a:avLst/>
          </a:prstGeom>
        </p:spPr>
      </p:pic>
      <p:sp>
        <p:nvSpPr>
          <p:cNvPr id="3" name="内容占位符 2">
            <a:extLst>
              <a:ext uri="{FF2B5EF4-FFF2-40B4-BE49-F238E27FC236}">
                <a16:creationId xmlns:a16="http://schemas.microsoft.com/office/drawing/2014/main" id="{035A2F90-30A3-4F72-80F3-C7E17C63E527}"/>
              </a:ext>
            </a:extLst>
          </p:cNvPr>
          <p:cNvSpPr>
            <a:spLocks noGrp="1"/>
          </p:cNvSpPr>
          <p:nvPr>
            <p:ph idx="1"/>
          </p:nvPr>
        </p:nvSpPr>
        <p:spPr>
          <a:xfrm>
            <a:off x="8145194" y="1080402"/>
            <a:ext cx="2968284" cy="1969477"/>
          </a:xfrm>
          <a:solidFill>
            <a:schemeClr val="tx1"/>
          </a:solidFill>
        </p:spPr>
        <p:txBody>
          <a:bodyPr>
            <a:normAutofit lnSpcReduction="10000"/>
          </a:bodyPr>
          <a:lstStyle/>
          <a:p>
            <a:pPr marL="457200" lvl="1" indent="0">
              <a:buNone/>
            </a:pPr>
            <a:r>
              <a:rPr lang="zh-CN" altLang="en-US" dirty="0">
                <a:solidFill>
                  <a:srgbClr val="FFFF00"/>
                </a:solidFill>
                <a:latin typeface="方正舒体" panose="02010601030101010101" pitchFamily="2" charset="-122"/>
                <a:ea typeface="方正舒体" panose="02010601030101010101" pitchFamily="2" charset="-122"/>
              </a:rPr>
              <a:t>这个海鲜市场在</a:t>
            </a:r>
            <a:endParaRPr lang="en-US" altLang="zh-CN" dirty="0">
              <a:solidFill>
                <a:srgbClr val="FFFF00"/>
              </a:solidFill>
              <a:latin typeface="方正舒体" panose="02010601030101010101" pitchFamily="2" charset="-122"/>
              <a:ea typeface="方正舒体" panose="02010601030101010101" pitchFamily="2" charset="-122"/>
            </a:endParaRPr>
          </a:p>
          <a:p>
            <a:pPr marL="457200" lvl="1" indent="0">
              <a:buNone/>
            </a:pPr>
            <a:r>
              <a:rPr lang="en-US" altLang="zh-CN" dirty="0">
                <a:solidFill>
                  <a:srgbClr val="FFFF00"/>
                </a:solidFill>
                <a:latin typeface="方正舒体" panose="02010601030101010101" pitchFamily="2" charset="-122"/>
                <a:ea typeface="方正舒体" panose="02010601030101010101" pitchFamily="2" charset="-122"/>
              </a:rPr>
              <a:t>1</a:t>
            </a:r>
            <a:r>
              <a:rPr lang="zh-CN" altLang="en-US" dirty="0">
                <a:solidFill>
                  <a:srgbClr val="FFFF00"/>
                </a:solidFill>
                <a:latin typeface="方正舒体" panose="02010601030101010101" pitchFamily="2" charset="-122"/>
                <a:ea typeface="方正舒体" panose="02010601030101010101" pitchFamily="2" charset="-122"/>
              </a:rPr>
              <a:t>月</a:t>
            </a:r>
            <a:r>
              <a:rPr lang="en-US" altLang="zh-CN" dirty="0">
                <a:solidFill>
                  <a:srgbClr val="FFFF00"/>
                </a:solidFill>
                <a:latin typeface="方正舒体" panose="02010601030101010101" pitchFamily="2" charset="-122"/>
                <a:ea typeface="方正舒体" panose="02010601030101010101" pitchFamily="2" charset="-122"/>
              </a:rPr>
              <a:t>1</a:t>
            </a:r>
            <a:r>
              <a:rPr lang="zh-CN" altLang="en-US" dirty="0">
                <a:solidFill>
                  <a:srgbClr val="FFFF00"/>
                </a:solidFill>
                <a:latin typeface="方正舒体" panose="02010601030101010101" pitchFamily="2" charset="-122"/>
                <a:ea typeface="方正舒体" panose="02010601030101010101" pitchFamily="2" charset="-122"/>
              </a:rPr>
              <a:t>日已经关闭，清扫消毒，人去场空，为何</a:t>
            </a:r>
            <a:r>
              <a:rPr lang="en-US" altLang="zh-CN" dirty="0">
                <a:solidFill>
                  <a:srgbClr val="FFFF00"/>
                </a:solidFill>
                <a:latin typeface="方正舒体" panose="02010601030101010101" pitchFamily="2" charset="-122"/>
                <a:ea typeface="方正舒体" panose="02010601030101010101" pitchFamily="2" charset="-122"/>
              </a:rPr>
              <a:t>20</a:t>
            </a:r>
            <a:r>
              <a:rPr lang="zh-CN" altLang="en-US" dirty="0">
                <a:solidFill>
                  <a:srgbClr val="FFFF00"/>
                </a:solidFill>
                <a:latin typeface="方正舒体" panose="02010601030101010101" pitchFamily="2" charset="-122"/>
                <a:ea typeface="方正舒体" panose="02010601030101010101" pitchFamily="2" charset="-122"/>
              </a:rPr>
              <a:t>天后再次派人去进行“防疫工作”？</a:t>
            </a:r>
            <a:endParaRPr lang="en-US" altLang="zh-CN" dirty="0">
              <a:solidFill>
                <a:srgbClr val="FFFF00"/>
              </a:solidFill>
              <a:latin typeface="方正舒体" panose="02010601030101010101" pitchFamily="2" charset="-122"/>
              <a:ea typeface="方正舒体" panose="02010601030101010101" pitchFamily="2" charset="-122"/>
            </a:endParaRPr>
          </a:p>
          <a:p>
            <a:pPr marL="457200" lvl="1" indent="0">
              <a:buNone/>
            </a:pPr>
            <a:endParaRPr lang="zh-CN" altLang="en-US" dirty="0">
              <a:solidFill>
                <a:srgbClr val="FFFF00"/>
              </a:solidFill>
              <a:latin typeface="方正舒体" panose="02010601030101010101" pitchFamily="2" charset="-122"/>
              <a:ea typeface="方正舒体" panose="02010601030101010101" pitchFamily="2" charset="-122"/>
            </a:endParaRPr>
          </a:p>
        </p:txBody>
      </p:sp>
      <p:sp>
        <p:nvSpPr>
          <p:cNvPr id="2" name="TextBox 1">
            <a:extLst>
              <a:ext uri="{FF2B5EF4-FFF2-40B4-BE49-F238E27FC236}">
                <a16:creationId xmlns:a16="http://schemas.microsoft.com/office/drawing/2014/main" id="{033380FB-2E7E-4909-953E-DA847776901D}"/>
              </a:ext>
            </a:extLst>
          </p:cNvPr>
          <p:cNvSpPr txBox="1"/>
          <p:nvPr/>
        </p:nvSpPr>
        <p:spPr>
          <a:xfrm>
            <a:off x="5640512" y="2974368"/>
            <a:ext cx="914400" cy="914400"/>
          </a:xfrm>
          <a:prstGeom prst="rect">
            <a:avLst/>
          </a:prstGeom>
          <a:noFill/>
        </p:spPr>
        <p:txBody>
          <a:bodyPr wrap="square" rtlCol="0">
            <a:spAutoFit/>
          </a:bodyPr>
          <a:lstStyle/>
          <a:p>
            <a:endParaRPr lang="LID4096" dirty="0"/>
          </a:p>
        </p:txBody>
      </p:sp>
    </p:spTree>
    <p:extLst>
      <p:ext uri="{BB962C8B-B14F-4D97-AF65-F5344CB8AC3E}">
        <p14:creationId xmlns:p14="http://schemas.microsoft.com/office/powerpoint/2010/main" val="2222265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a:extLst>
              <a:ext uri="{FF2B5EF4-FFF2-40B4-BE49-F238E27FC236}">
                <a16:creationId xmlns:a16="http://schemas.microsoft.com/office/drawing/2014/main" id="{55CD5E1A-180F-4E2A-A830-A0793A6649F0}"/>
              </a:ext>
            </a:extLst>
          </p:cNvPr>
          <p:cNvGraphicFramePr>
            <a:graphicFrameLocks noChangeAspect="1"/>
          </p:cNvGraphicFramePr>
          <p:nvPr>
            <p:extLst>
              <p:ext uri="{D42A27DB-BD31-4B8C-83A1-F6EECF244321}">
                <p14:modId xmlns:p14="http://schemas.microsoft.com/office/powerpoint/2010/main" val="3739642884"/>
              </p:ext>
            </p:extLst>
          </p:nvPr>
        </p:nvGraphicFramePr>
        <p:xfrm>
          <a:off x="5628250" y="3071813"/>
          <a:ext cx="3251200" cy="711200"/>
        </p:xfrm>
        <a:graphic>
          <a:graphicData uri="http://schemas.openxmlformats.org/presentationml/2006/ole">
            <mc:AlternateContent xmlns:mc="http://schemas.openxmlformats.org/markup-compatibility/2006">
              <mc:Choice xmlns:v="urn:schemas-microsoft-com:vml" Requires="v">
                <p:oleObj spid="_x0000_s1037" name="包装程序外壳对象" showAsIcon="1" r:id="rId3" imgW="3251880" imgH="711360" progId="Package">
                  <p:embed/>
                </p:oleObj>
              </mc:Choice>
              <mc:Fallback>
                <p:oleObj name="包装程序外壳对象" showAsIcon="1" r:id="rId3" imgW="3251880" imgH="711360" progId="Package">
                  <p:embed/>
                  <p:pic>
                    <p:nvPicPr>
                      <p:cNvPr id="0" name=""/>
                      <p:cNvPicPr/>
                      <p:nvPr/>
                    </p:nvPicPr>
                    <p:blipFill>
                      <a:blip r:embed="rId4"/>
                      <a:stretch>
                        <a:fillRect/>
                      </a:stretch>
                    </p:blipFill>
                    <p:spPr>
                      <a:xfrm>
                        <a:off x="5628250" y="3071813"/>
                        <a:ext cx="3251200" cy="711200"/>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53D849CF-E544-4D80-BC79-DCAB93D0C43A}"/>
              </a:ext>
            </a:extLst>
          </p:cNvPr>
          <p:cNvGraphicFramePr>
            <a:graphicFrameLocks noChangeAspect="1"/>
          </p:cNvGraphicFramePr>
          <p:nvPr>
            <p:extLst>
              <p:ext uri="{D42A27DB-BD31-4B8C-83A1-F6EECF244321}">
                <p14:modId xmlns:p14="http://schemas.microsoft.com/office/powerpoint/2010/main" val="3834565957"/>
              </p:ext>
            </p:extLst>
          </p:nvPr>
        </p:nvGraphicFramePr>
        <p:xfrm>
          <a:off x="2427850" y="3071813"/>
          <a:ext cx="3200400" cy="711200"/>
        </p:xfrm>
        <a:graphic>
          <a:graphicData uri="http://schemas.openxmlformats.org/presentationml/2006/ole">
            <mc:AlternateContent xmlns:mc="http://schemas.openxmlformats.org/markup-compatibility/2006">
              <mc:Choice xmlns:v="urn:schemas-microsoft-com:vml" Requires="v">
                <p:oleObj spid="_x0000_s1038" name="包装程序外壳对象" showAsIcon="1" r:id="rId5" imgW="3201120" imgH="711360" progId="Package">
                  <p:embed/>
                </p:oleObj>
              </mc:Choice>
              <mc:Fallback>
                <p:oleObj name="包装程序外壳对象" showAsIcon="1" r:id="rId5" imgW="3201120" imgH="711360" progId="Package">
                  <p:embed/>
                  <p:pic>
                    <p:nvPicPr>
                      <p:cNvPr id="0" name=""/>
                      <p:cNvPicPr/>
                      <p:nvPr/>
                    </p:nvPicPr>
                    <p:blipFill>
                      <a:blip r:embed="rId6"/>
                      <a:stretch>
                        <a:fillRect/>
                      </a:stretch>
                    </p:blipFill>
                    <p:spPr>
                      <a:xfrm>
                        <a:off x="2427850" y="3071813"/>
                        <a:ext cx="3200400" cy="711200"/>
                      </a:xfrm>
                      <a:prstGeom prst="rect">
                        <a:avLst/>
                      </a:prstGeom>
                    </p:spPr>
                  </p:pic>
                </p:oleObj>
              </mc:Fallback>
            </mc:AlternateContent>
          </a:graphicData>
        </a:graphic>
      </p:graphicFrame>
      <p:sp>
        <p:nvSpPr>
          <p:cNvPr id="8" name="文本框 7">
            <a:extLst>
              <a:ext uri="{FF2B5EF4-FFF2-40B4-BE49-F238E27FC236}">
                <a16:creationId xmlns:a16="http://schemas.microsoft.com/office/drawing/2014/main" id="{18A1E547-D233-4D08-A184-424898B7B65E}"/>
              </a:ext>
            </a:extLst>
          </p:cNvPr>
          <p:cNvSpPr txBox="1"/>
          <p:nvPr/>
        </p:nvSpPr>
        <p:spPr>
          <a:xfrm>
            <a:off x="2208628" y="1420836"/>
            <a:ext cx="3887372" cy="584775"/>
          </a:xfrm>
          <a:prstGeom prst="rect">
            <a:avLst/>
          </a:prstGeom>
          <a:noFill/>
        </p:spPr>
        <p:txBody>
          <a:bodyPr wrap="square" rtlCol="0">
            <a:spAutoFit/>
          </a:bodyPr>
          <a:lstStyle/>
          <a:p>
            <a:r>
              <a:rPr lang="zh-CN" altLang="en-US" sz="3200" dirty="0"/>
              <a:t>微信聊天记录截图</a:t>
            </a:r>
          </a:p>
        </p:txBody>
      </p:sp>
    </p:spTree>
    <p:extLst>
      <p:ext uri="{BB962C8B-B14F-4D97-AF65-F5344CB8AC3E}">
        <p14:creationId xmlns:p14="http://schemas.microsoft.com/office/powerpoint/2010/main" val="2622621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F29E17-F432-4CD3-8509-4298C1941F9B}"/>
              </a:ext>
            </a:extLst>
          </p:cNvPr>
          <p:cNvSpPr>
            <a:spLocks noGrp="1"/>
          </p:cNvSpPr>
          <p:nvPr>
            <p:ph type="title"/>
          </p:nvPr>
        </p:nvSpPr>
        <p:spPr/>
        <p:txBody>
          <a:bodyPr/>
          <a:lstStyle/>
          <a:p>
            <a:endParaRPr lang="zh-CN" altLang="en-US"/>
          </a:p>
        </p:txBody>
      </p:sp>
      <p:pic>
        <p:nvPicPr>
          <p:cNvPr id="5" name="内容占位符 4">
            <a:extLst>
              <a:ext uri="{FF2B5EF4-FFF2-40B4-BE49-F238E27FC236}">
                <a16:creationId xmlns:a16="http://schemas.microsoft.com/office/drawing/2014/main" id="{5670C180-F23A-4A7D-B136-2A5BF7D428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4787" y="1858657"/>
            <a:ext cx="5222807" cy="3874563"/>
          </a:xfrm>
        </p:spPr>
      </p:pic>
      <p:pic>
        <p:nvPicPr>
          <p:cNvPr id="6" name="图片 5">
            <a:extLst>
              <a:ext uri="{FF2B5EF4-FFF2-40B4-BE49-F238E27FC236}">
                <a16:creationId xmlns:a16="http://schemas.microsoft.com/office/drawing/2014/main" id="{9DCFE7C6-10F5-456A-840B-E19B9CD6EF75}"/>
              </a:ext>
            </a:extLst>
          </p:cNvPr>
          <p:cNvPicPr>
            <a:picLocks noChangeAspect="1"/>
          </p:cNvPicPr>
          <p:nvPr/>
        </p:nvPicPr>
        <p:blipFill>
          <a:blip r:embed="rId3"/>
          <a:stretch>
            <a:fillRect/>
          </a:stretch>
        </p:blipFill>
        <p:spPr>
          <a:xfrm>
            <a:off x="0" y="0"/>
            <a:ext cx="6969193" cy="4469805"/>
          </a:xfrm>
          <a:prstGeom prst="rect">
            <a:avLst/>
          </a:prstGeom>
        </p:spPr>
      </p:pic>
    </p:spTree>
    <p:extLst>
      <p:ext uri="{BB962C8B-B14F-4D97-AF65-F5344CB8AC3E}">
        <p14:creationId xmlns:p14="http://schemas.microsoft.com/office/powerpoint/2010/main" val="1576919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EC6E0BF-B897-47CC-82D2-5B4BA67360E6}"/>
              </a:ext>
            </a:extLst>
          </p:cNvPr>
          <p:cNvPicPr>
            <a:picLocks noChangeAspect="1"/>
          </p:cNvPicPr>
          <p:nvPr/>
        </p:nvPicPr>
        <p:blipFill>
          <a:blip r:embed="rId2"/>
          <a:stretch>
            <a:fillRect/>
          </a:stretch>
        </p:blipFill>
        <p:spPr>
          <a:xfrm>
            <a:off x="88730" y="184141"/>
            <a:ext cx="9409670" cy="6455809"/>
          </a:xfrm>
          <a:prstGeom prst="rect">
            <a:avLst/>
          </a:prstGeom>
        </p:spPr>
      </p:pic>
      <p:sp>
        <p:nvSpPr>
          <p:cNvPr id="5" name="文本框 4">
            <a:extLst>
              <a:ext uri="{FF2B5EF4-FFF2-40B4-BE49-F238E27FC236}">
                <a16:creationId xmlns:a16="http://schemas.microsoft.com/office/drawing/2014/main" id="{AD92B789-158E-492F-9647-34F866F24FD2}"/>
              </a:ext>
            </a:extLst>
          </p:cNvPr>
          <p:cNvSpPr txBox="1"/>
          <p:nvPr/>
        </p:nvSpPr>
        <p:spPr>
          <a:xfrm>
            <a:off x="8776364" y="1522582"/>
            <a:ext cx="2065243" cy="2308324"/>
          </a:xfrm>
          <a:prstGeom prst="rect">
            <a:avLst/>
          </a:prstGeom>
          <a:solidFill>
            <a:schemeClr val="tx1"/>
          </a:solidFill>
        </p:spPr>
        <p:txBody>
          <a:bodyPr wrap="square" rtlCol="0">
            <a:spAutoFit/>
          </a:bodyPr>
          <a:lstStyle/>
          <a:p>
            <a:r>
              <a:rPr lang="zh-CN" altLang="en-US" sz="2400" dirty="0">
                <a:solidFill>
                  <a:srgbClr val="FFFF00"/>
                </a:solidFill>
                <a:latin typeface="方正舒体" panose="02010601030101010101" pitchFamily="2" charset="-122"/>
                <a:ea typeface="方正舒体" panose="02010601030101010101" pitchFamily="2" charset="-122"/>
              </a:rPr>
              <a:t>病毒是寄生的呀</a:t>
            </a:r>
            <a:r>
              <a:rPr lang="en-US" altLang="zh-CN" sz="2400" dirty="0">
                <a:solidFill>
                  <a:srgbClr val="FFFF00"/>
                </a:solidFill>
                <a:latin typeface="方正舒体" panose="02010601030101010101" pitchFamily="2" charset="-122"/>
                <a:ea typeface="方正舒体" panose="02010601030101010101" pitchFamily="2" charset="-122"/>
              </a:rPr>
              <a:t>, </a:t>
            </a:r>
            <a:r>
              <a:rPr lang="zh-CN" altLang="en-US" sz="2400" dirty="0">
                <a:solidFill>
                  <a:srgbClr val="FFFF00"/>
                </a:solidFill>
                <a:latin typeface="方正舒体" panose="02010601030101010101" pitchFamily="2" charset="-122"/>
                <a:ea typeface="方正舒体" panose="02010601030101010101" pitchFamily="2" charset="-122"/>
              </a:rPr>
              <a:t>怎么会在水产摊档附近的地面、台面等环境里发现了病毒？</a:t>
            </a:r>
          </a:p>
        </p:txBody>
      </p:sp>
    </p:spTree>
    <p:extLst>
      <p:ext uri="{BB962C8B-B14F-4D97-AF65-F5344CB8AC3E}">
        <p14:creationId xmlns:p14="http://schemas.microsoft.com/office/powerpoint/2010/main" val="2581287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2E87FBD-70E6-4D14-92DD-7CF0C9DEFDB9}"/>
              </a:ext>
            </a:extLst>
          </p:cNvPr>
          <p:cNvPicPr>
            <a:picLocks noChangeAspect="1"/>
          </p:cNvPicPr>
          <p:nvPr/>
        </p:nvPicPr>
        <p:blipFill>
          <a:blip r:embed="rId2"/>
          <a:stretch>
            <a:fillRect/>
          </a:stretch>
        </p:blipFill>
        <p:spPr>
          <a:xfrm>
            <a:off x="443132" y="344435"/>
            <a:ext cx="9073662" cy="6169130"/>
          </a:xfrm>
          <a:prstGeom prst="rect">
            <a:avLst/>
          </a:prstGeom>
        </p:spPr>
      </p:pic>
      <p:sp>
        <p:nvSpPr>
          <p:cNvPr id="5" name="文本框 4">
            <a:extLst>
              <a:ext uri="{FF2B5EF4-FFF2-40B4-BE49-F238E27FC236}">
                <a16:creationId xmlns:a16="http://schemas.microsoft.com/office/drawing/2014/main" id="{BACF4141-A210-468A-8AAF-A007857DBE1A}"/>
              </a:ext>
            </a:extLst>
          </p:cNvPr>
          <p:cNvSpPr txBox="1"/>
          <p:nvPr/>
        </p:nvSpPr>
        <p:spPr>
          <a:xfrm>
            <a:off x="6667928" y="1777739"/>
            <a:ext cx="3832261" cy="1569660"/>
          </a:xfrm>
          <a:prstGeom prst="rect">
            <a:avLst/>
          </a:prstGeom>
          <a:solidFill>
            <a:schemeClr val="tx1"/>
          </a:solidFill>
        </p:spPr>
        <p:txBody>
          <a:bodyPr wrap="square" rtlCol="0">
            <a:spAutoFit/>
          </a:bodyPr>
          <a:lstStyle/>
          <a:p>
            <a:r>
              <a:rPr lang="zh-CN" altLang="en-US" sz="2400" dirty="0">
                <a:solidFill>
                  <a:srgbClr val="FFFF00"/>
                </a:solidFill>
                <a:latin typeface="方正舒体" panose="02010601030101010101" pitchFamily="2" charset="-122"/>
                <a:ea typeface="方正舒体" panose="02010601030101010101" pitchFamily="2" charset="-122"/>
              </a:rPr>
              <a:t>舟山蝙蝠病毒是什么东东？</a:t>
            </a:r>
            <a:endParaRPr lang="en-US" altLang="zh-CN" sz="2400" dirty="0">
              <a:solidFill>
                <a:srgbClr val="FFFF00"/>
              </a:solidFill>
              <a:latin typeface="方正舒体" panose="02010601030101010101" pitchFamily="2" charset="-122"/>
              <a:ea typeface="方正舒体" panose="02010601030101010101" pitchFamily="2" charset="-122"/>
            </a:endParaRPr>
          </a:p>
          <a:p>
            <a:r>
              <a:rPr lang="zh-CN" altLang="en-US" sz="2400" dirty="0">
                <a:solidFill>
                  <a:srgbClr val="FFFF00"/>
                </a:solidFill>
                <a:latin typeface="方正舒体" panose="02010601030101010101" pitchFamily="2" charset="-122"/>
                <a:ea typeface="方正舒体" panose="02010601030101010101" pitchFamily="2" charset="-122"/>
              </a:rPr>
              <a:t>财新网是医学类的么？</a:t>
            </a:r>
            <a:endParaRPr lang="en-US" altLang="zh-CN" sz="2400" dirty="0">
              <a:solidFill>
                <a:srgbClr val="FFFF00"/>
              </a:solidFill>
              <a:latin typeface="方正舒体" panose="02010601030101010101" pitchFamily="2" charset="-122"/>
              <a:ea typeface="方正舒体" panose="02010601030101010101" pitchFamily="2" charset="-122"/>
            </a:endParaRPr>
          </a:p>
          <a:p>
            <a:r>
              <a:rPr lang="zh-CN" altLang="en-US" sz="2400" dirty="0">
                <a:solidFill>
                  <a:srgbClr val="FFFF00"/>
                </a:solidFill>
                <a:latin typeface="方正舒体" panose="02010601030101010101" pitchFamily="2" charset="-122"/>
                <a:ea typeface="方正舒体" panose="02010601030101010101" pitchFamily="2" charset="-122"/>
              </a:rPr>
              <a:t>报道时间</a:t>
            </a:r>
            <a:r>
              <a:rPr lang="en-US" altLang="zh-CN" sz="2400" dirty="0">
                <a:solidFill>
                  <a:srgbClr val="FFFF00"/>
                </a:solidFill>
                <a:latin typeface="方正舒体" panose="02010601030101010101" pitchFamily="2" charset="-122"/>
                <a:ea typeface="方正舒体" panose="02010601030101010101" pitchFamily="2" charset="-122"/>
              </a:rPr>
              <a:t>1</a:t>
            </a:r>
            <a:r>
              <a:rPr lang="zh-CN" altLang="en-US" sz="2400" dirty="0">
                <a:solidFill>
                  <a:srgbClr val="FFFF00"/>
                </a:solidFill>
                <a:latin typeface="方正舒体" panose="02010601030101010101" pitchFamily="2" charset="-122"/>
                <a:ea typeface="方正舒体" panose="02010601030101010101" pitchFamily="2" charset="-122"/>
              </a:rPr>
              <a:t>月</a:t>
            </a:r>
            <a:r>
              <a:rPr lang="en-US" altLang="zh-CN" sz="2400" dirty="0">
                <a:solidFill>
                  <a:srgbClr val="FFFF00"/>
                </a:solidFill>
                <a:latin typeface="方正舒体" panose="02010601030101010101" pitchFamily="2" charset="-122"/>
                <a:ea typeface="方正舒体" panose="02010601030101010101" pitchFamily="2" charset="-122"/>
              </a:rPr>
              <a:t>13</a:t>
            </a:r>
            <a:r>
              <a:rPr lang="zh-CN" altLang="en-US" sz="2400" dirty="0">
                <a:solidFill>
                  <a:srgbClr val="FFFF00"/>
                </a:solidFill>
                <a:latin typeface="方正舒体" panose="02010601030101010101" pitchFamily="2" charset="-122"/>
                <a:ea typeface="方正舒体" panose="02010601030101010101" pitchFamily="2" charset="-122"/>
              </a:rPr>
              <a:t>日</a:t>
            </a:r>
            <a:r>
              <a:rPr lang="en-US" altLang="zh-CN" sz="2400" dirty="0">
                <a:solidFill>
                  <a:srgbClr val="FFFF00"/>
                </a:solidFill>
                <a:latin typeface="方正舒体" panose="02010601030101010101" pitchFamily="2" charset="-122"/>
                <a:ea typeface="方正舒体" panose="02010601030101010101" pitchFamily="2" charset="-122"/>
              </a:rPr>
              <a:t>, 07:06</a:t>
            </a:r>
            <a:endParaRPr lang="zh-CN" altLang="en-US" sz="2400" dirty="0">
              <a:solidFill>
                <a:srgbClr val="FFFF00"/>
              </a:solidFill>
              <a:latin typeface="方正舒体" panose="02010601030101010101" pitchFamily="2" charset="-122"/>
              <a:ea typeface="方正舒体" panose="02010601030101010101" pitchFamily="2" charset="-122"/>
            </a:endParaRPr>
          </a:p>
          <a:p>
            <a:endParaRPr lang="zh-CN" altLang="en-US" sz="2400" dirty="0">
              <a:latin typeface="方正舒体" panose="02010601030101010101" pitchFamily="2" charset="-122"/>
              <a:ea typeface="方正舒体" panose="02010601030101010101" pitchFamily="2" charset="-122"/>
            </a:endParaRPr>
          </a:p>
        </p:txBody>
      </p:sp>
    </p:spTree>
    <p:extLst>
      <p:ext uri="{BB962C8B-B14F-4D97-AF65-F5344CB8AC3E}">
        <p14:creationId xmlns:p14="http://schemas.microsoft.com/office/powerpoint/2010/main" val="2660408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675D6D-47CD-49A6-A01E-16D08BE3763F}"/>
              </a:ext>
            </a:extLst>
          </p:cNvPr>
          <p:cNvPicPr>
            <a:picLocks noChangeAspect="1"/>
          </p:cNvPicPr>
          <p:nvPr/>
        </p:nvPicPr>
        <p:blipFill>
          <a:blip r:embed="rId2"/>
          <a:stretch>
            <a:fillRect/>
          </a:stretch>
        </p:blipFill>
        <p:spPr>
          <a:xfrm>
            <a:off x="1291738" y="597296"/>
            <a:ext cx="6464632" cy="5416828"/>
          </a:xfrm>
          <a:prstGeom prst="rect">
            <a:avLst/>
          </a:prstGeom>
        </p:spPr>
      </p:pic>
      <p:sp>
        <p:nvSpPr>
          <p:cNvPr id="2" name="Title 1">
            <a:extLst>
              <a:ext uri="{FF2B5EF4-FFF2-40B4-BE49-F238E27FC236}">
                <a16:creationId xmlns:a16="http://schemas.microsoft.com/office/drawing/2014/main" id="{AE2E9D61-EF53-47D1-9E8E-57D44302DF25}"/>
              </a:ext>
            </a:extLst>
          </p:cNvPr>
          <p:cNvSpPr>
            <a:spLocks noGrp="1"/>
          </p:cNvSpPr>
          <p:nvPr>
            <p:ph type="title"/>
          </p:nvPr>
        </p:nvSpPr>
        <p:spPr>
          <a:xfrm>
            <a:off x="1105329" y="4289854"/>
            <a:ext cx="6846869" cy="1325563"/>
          </a:xfrm>
          <a:solidFill>
            <a:schemeClr val="tx1"/>
          </a:solidFill>
        </p:spPr>
        <p:txBody>
          <a:bodyPr>
            <a:normAutofit/>
          </a:bodyPr>
          <a:lstStyle/>
          <a:p>
            <a:r>
              <a:rPr lang="zh-CN" altLang="en-US" sz="2800" dirty="0">
                <a:solidFill>
                  <a:srgbClr val="FFFF00"/>
                </a:solidFill>
                <a:latin typeface="方正舒体" panose="02010601030101010101" pitchFamily="2" charset="-122"/>
                <a:ea typeface="方正舒体" panose="02010601030101010101" pitchFamily="2" charset="-122"/>
              </a:rPr>
              <a:t>前面几个消息好像都来自于财新，财新不是财经类的么，为何持续跟踪一个病毒呢？</a:t>
            </a:r>
            <a:endParaRPr lang="LID4096" sz="2800" dirty="0">
              <a:solidFill>
                <a:srgbClr val="FFFF00"/>
              </a:solidFill>
              <a:latin typeface="方正舒体" panose="02010601030101010101" pitchFamily="2" charset="-122"/>
              <a:ea typeface="方正舒体" panose="02010601030101010101" pitchFamily="2" charset="-122"/>
            </a:endParaRPr>
          </a:p>
        </p:txBody>
      </p:sp>
    </p:spTree>
    <p:extLst>
      <p:ext uri="{BB962C8B-B14F-4D97-AF65-F5344CB8AC3E}">
        <p14:creationId xmlns:p14="http://schemas.microsoft.com/office/powerpoint/2010/main" val="3406958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7F1161A-1604-4A0C-BD8B-A97FCE97232D}"/>
              </a:ext>
            </a:extLst>
          </p:cNvPr>
          <p:cNvPicPr>
            <a:picLocks noChangeAspect="1"/>
          </p:cNvPicPr>
          <p:nvPr/>
        </p:nvPicPr>
        <p:blipFill>
          <a:blip r:embed="rId2"/>
          <a:stretch>
            <a:fillRect/>
          </a:stretch>
        </p:blipFill>
        <p:spPr>
          <a:xfrm>
            <a:off x="0" y="-169989"/>
            <a:ext cx="6997277" cy="3991227"/>
          </a:xfrm>
          <a:prstGeom prst="rect">
            <a:avLst/>
          </a:prstGeom>
        </p:spPr>
      </p:pic>
      <p:pic>
        <p:nvPicPr>
          <p:cNvPr id="5" name="图片 4">
            <a:extLst>
              <a:ext uri="{FF2B5EF4-FFF2-40B4-BE49-F238E27FC236}">
                <a16:creationId xmlns:a16="http://schemas.microsoft.com/office/drawing/2014/main" id="{ACD35493-B69E-4269-AF00-6F33F715BF15}"/>
              </a:ext>
            </a:extLst>
          </p:cNvPr>
          <p:cNvPicPr>
            <a:picLocks noChangeAspect="1"/>
          </p:cNvPicPr>
          <p:nvPr/>
        </p:nvPicPr>
        <p:blipFill>
          <a:blip r:embed="rId3"/>
          <a:stretch>
            <a:fillRect/>
          </a:stretch>
        </p:blipFill>
        <p:spPr>
          <a:xfrm>
            <a:off x="4858464" y="2256762"/>
            <a:ext cx="7228571" cy="4742857"/>
          </a:xfrm>
          <a:prstGeom prst="rect">
            <a:avLst/>
          </a:prstGeom>
        </p:spPr>
      </p:pic>
      <p:sp>
        <p:nvSpPr>
          <p:cNvPr id="2" name="标题 1">
            <a:extLst>
              <a:ext uri="{FF2B5EF4-FFF2-40B4-BE49-F238E27FC236}">
                <a16:creationId xmlns:a16="http://schemas.microsoft.com/office/drawing/2014/main" id="{3255FBB6-1F2F-409E-9249-5462838F7250}"/>
              </a:ext>
            </a:extLst>
          </p:cNvPr>
          <p:cNvSpPr>
            <a:spLocks noGrp="1"/>
          </p:cNvSpPr>
          <p:nvPr>
            <p:ph type="title"/>
          </p:nvPr>
        </p:nvSpPr>
        <p:spPr>
          <a:xfrm>
            <a:off x="104966" y="2907587"/>
            <a:ext cx="5196500" cy="4212404"/>
          </a:xfrm>
          <a:solidFill>
            <a:schemeClr val="tx1"/>
          </a:solidFill>
        </p:spPr>
        <p:txBody>
          <a:bodyPr>
            <a:normAutofit fontScale="90000"/>
          </a:bodyPr>
          <a:lstStyle/>
          <a:p>
            <a:r>
              <a:rPr lang="zh-CN" altLang="en-US" sz="2800" dirty="0">
                <a:solidFill>
                  <a:srgbClr val="FF0000"/>
                </a:solidFill>
                <a:latin typeface="方正舒体" panose="02010601030101010101" pitchFamily="2" charset="-122"/>
                <a:ea typeface="方正舒体" panose="02010601030101010101" pitchFamily="2" charset="-122"/>
              </a:rPr>
              <a:t>根据财新的消息，</a:t>
            </a:r>
            <a:br>
              <a:rPr lang="en-US" altLang="zh-CN" sz="2800" dirty="0">
                <a:solidFill>
                  <a:srgbClr val="FF0000"/>
                </a:solidFill>
                <a:latin typeface="方正舒体" panose="02010601030101010101" pitchFamily="2" charset="-122"/>
                <a:ea typeface="方正舒体" panose="02010601030101010101" pitchFamily="2" charset="-122"/>
              </a:rPr>
            </a:br>
            <a:br>
              <a:rPr lang="en-US" altLang="zh-CN" sz="2800" dirty="0">
                <a:solidFill>
                  <a:srgbClr val="FFFF00"/>
                </a:solidFill>
                <a:latin typeface="方正舒体" panose="02010601030101010101" pitchFamily="2" charset="-122"/>
                <a:ea typeface="方正舒体" panose="02010601030101010101" pitchFamily="2" charset="-122"/>
              </a:rPr>
            </a:br>
            <a:r>
              <a:rPr lang="en-US" altLang="zh-CN" sz="2800" dirty="0">
                <a:solidFill>
                  <a:srgbClr val="FFFF00"/>
                </a:solidFill>
                <a:latin typeface="方正舒体" panose="02010601030101010101" pitchFamily="2" charset="-122"/>
                <a:ea typeface="方正舒体" panose="02010601030101010101" pitchFamily="2" charset="-122"/>
              </a:rPr>
              <a:t> </a:t>
            </a:r>
            <a:r>
              <a:rPr lang="en-US" altLang="zh-CN" sz="2800" dirty="0">
                <a:solidFill>
                  <a:schemeClr val="bg1"/>
                </a:solidFill>
                <a:latin typeface="方正舒体" panose="02010601030101010101" pitchFamily="2" charset="-122"/>
                <a:ea typeface="方正舒体" panose="02010601030101010101" pitchFamily="2" charset="-122"/>
              </a:rPr>
              <a:t>1</a:t>
            </a:r>
            <a:r>
              <a:rPr lang="zh-CN" altLang="en-US" sz="2800" dirty="0">
                <a:solidFill>
                  <a:schemeClr val="bg1"/>
                </a:solidFill>
                <a:latin typeface="方正舒体" panose="02010601030101010101" pitchFamily="2" charset="-122"/>
                <a:ea typeface="方正舒体" panose="02010601030101010101" pitchFamily="2" charset="-122"/>
              </a:rPr>
              <a:t>月</a:t>
            </a:r>
            <a:r>
              <a:rPr lang="en-US" altLang="zh-CN" sz="2800" dirty="0">
                <a:solidFill>
                  <a:schemeClr val="bg1"/>
                </a:solidFill>
                <a:latin typeface="方正舒体" panose="02010601030101010101" pitchFamily="2" charset="-122"/>
                <a:ea typeface="方正舒体" panose="02010601030101010101" pitchFamily="2" charset="-122"/>
              </a:rPr>
              <a:t>11</a:t>
            </a:r>
            <a:r>
              <a:rPr lang="zh-CN" altLang="en-US" sz="2800" dirty="0">
                <a:solidFill>
                  <a:schemeClr val="bg1"/>
                </a:solidFill>
                <a:latin typeface="方正舒体" panose="02010601030101010101" pitchFamily="2" charset="-122"/>
                <a:ea typeface="方正舒体" panose="02010601030101010101" pitchFamily="2" charset="-122"/>
              </a:rPr>
              <a:t>日，中国在</a:t>
            </a:r>
            <a:r>
              <a:rPr lang="en-US" altLang="zh-CN" sz="2800" dirty="0" err="1">
                <a:solidFill>
                  <a:schemeClr val="bg1"/>
                </a:solidFill>
                <a:latin typeface="方正舒体" panose="02010601030101010101" pitchFamily="2" charset="-122"/>
                <a:ea typeface="方正舒体" panose="02010601030101010101" pitchFamily="2" charset="-122"/>
              </a:rPr>
              <a:t>Virological</a:t>
            </a:r>
            <a:r>
              <a:rPr lang="zh-CN" altLang="en-US" sz="2800" dirty="0">
                <a:solidFill>
                  <a:schemeClr val="bg1"/>
                </a:solidFill>
                <a:latin typeface="方正舒体" panose="02010601030101010101" pitchFamily="2" charset="-122"/>
                <a:ea typeface="方正舒体" panose="02010601030101010101" pitchFamily="2" charset="-122"/>
              </a:rPr>
              <a:t>公布了</a:t>
            </a:r>
            <a:br>
              <a:rPr lang="en-US" altLang="zh-CN" sz="2800" dirty="0">
                <a:solidFill>
                  <a:schemeClr val="bg1"/>
                </a:solidFill>
                <a:latin typeface="方正舒体" panose="02010601030101010101" pitchFamily="2" charset="-122"/>
                <a:ea typeface="方正舒体" panose="02010601030101010101" pitchFamily="2" charset="-122"/>
              </a:rPr>
            </a:br>
            <a:r>
              <a:rPr lang="en-US" altLang="zh-CN" sz="2800" dirty="0">
                <a:solidFill>
                  <a:schemeClr val="bg1"/>
                </a:solidFill>
                <a:latin typeface="方正舒体" panose="02010601030101010101" pitchFamily="2" charset="-122"/>
                <a:ea typeface="方正舒体" panose="02010601030101010101" pitchFamily="2" charset="-122"/>
              </a:rPr>
              <a:t>         </a:t>
            </a:r>
            <a:r>
              <a:rPr lang="zh-CN" altLang="en-US" sz="2800" dirty="0">
                <a:solidFill>
                  <a:schemeClr val="bg1"/>
                </a:solidFill>
                <a:latin typeface="方正舒体" panose="02010601030101010101" pitchFamily="2" charset="-122"/>
                <a:ea typeface="方正舒体" panose="02010601030101010101" pitchFamily="2" charset="-122"/>
              </a:rPr>
              <a:t>武汉病毒基因组序列</a:t>
            </a:r>
            <a:br>
              <a:rPr lang="en-US" altLang="zh-CN" sz="2800" dirty="0">
                <a:solidFill>
                  <a:schemeClr val="bg1"/>
                </a:solidFill>
                <a:latin typeface="方正舒体" panose="02010601030101010101" pitchFamily="2" charset="-122"/>
                <a:ea typeface="方正舒体" panose="02010601030101010101" pitchFamily="2" charset="-122"/>
              </a:rPr>
            </a:br>
            <a:r>
              <a:rPr lang="en-US" altLang="zh-CN" sz="2800" dirty="0">
                <a:solidFill>
                  <a:schemeClr val="bg1"/>
                </a:solidFill>
                <a:latin typeface="方正舒体" panose="02010601030101010101" pitchFamily="2" charset="-122"/>
                <a:ea typeface="方正舒体" panose="02010601030101010101" pitchFamily="2" charset="-122"/>
              </a:rPr>
              <a:t> 1</a:t>
            </a:r>
            <a:r>
              <a:rPr lang="zh-CN" altLang="en-US" sz="2800" dirty="0">
                <a:solidFill>
                  <a:schemeClr val="bg1"/>
                </a:solidFill>
                <a:latin typeface="方正舒体" panose="02010601030101010101" pitchFamily="2" charset="-122"/>
                <a:ea typeface="方正舒体" panose="02010601030101010101" pitchFamily="2" charset="-122"/>
              </a:rPr>
              <a:t>月</a:t>
            </a:r>
            <a:r>
              <a:rPr lang="en-US" altLang="zh-CN" sz="2800" dirty="0">
                <a:solidFill>
                  <a:schemeClr val="bg1"/>
                </a:solidFill>
                <a:latin typeface="方正舒体" panose="02010601030101010101" pitchFamily="2" charset="-122"/>
                <a:ea typeface="方正舒体" panose="02010601030101010101" pitchFamily="2" charset="-122"/>
              </a:rPr>
              <a:t>13</a:t>
            </a:r>
            <a:r>
              <a:rPr lang="zh-CN" altLang="en-US" sz="2800" dirty="0">
                <a:solidFill>
                  <a:schemeClr val="bg1"/>
                </a:solidFill>
                <a:latin typeface="方正舒体" panose="02010601030101010101" pitchFamily="2" charset="-122"/>
                <a:ea typeface="方正舒体" panose="02010601030101010101" pitchFamily="2" charset="-122"/>
              </a:rPr>
              <a:t>日早</a:t>
            </a:r>
            <a:r>
              <a:rPr lang="en-US" altLang="zh-CN" sz="2800" dirty="0">
                <a:solidFill>
                  <a:schemeClr val="bg1"/>
                </a:solidFill>
                <a:latin typeface="方正舒体" panose="02010601030101010101" pitchFamily="2" charset="-122"/>
                <a:ea typeface="方正舒体" panose="02010601030101010101" pitchFamily="2" charset="-122"/>
              </a:rPr>
              <a:t>07:06</a:t>
            </a:r>
            <a:r>
              <a:rPr lang="zh-CN" altLang="en-US" sz="2800" dirty="0">
                <a:solidFill>
                  <a:schemeClr val="bg1"/>
                </a:solidFill>
                <a:latin typeface="方正舒体" panose="02010601030101010101" pitchFamily="2" charset="-122"/>
                <a:ea typeface="方正舒体" panose="02010601030101010101" pitchFamily="2" charset="-122"/>
              </a:rPr>
              <a:t>，表示，黄国勇认为 </a:t>
            </a:r>
            <a:br>
              <a:rPr lang="en-US" altLang="zh-CN" sz="2800" dirty="0">
                <a:solidFill>
                  <a:schemeClr val="bg1"/>
                </a:solidFill>
                <a:latin typeface="方正舒体" panose="02010601030101010101" pitchFamily="2" charset="-122"/>
                <a:ea typeface="方正舒体" panose="02010601030101010101" pitchFamily="2" charset="-122"/>
              </a:rPr>
            </a:br>
            <a:r>
              <a:rPr lang="en-US" altLang="zh-CN" sz="2800" dirty="0">
                <a:solidFill>
                  <a:schemeClr val="bg1"/>
                </a:solidFill>
                <a:latin typeface="方正舒体" panose="02010601030101010101" pitchFamily="2" charset="-122"/>
                <a:ea typeface="方正舒体" panose="02010601030101010101" pitchFamily="2" charset="-122"/>
              </a:rPr>
              <a:t>         </a:t>
            </a:r>
            <a:r>
              <a:rPr lang="zh-CN" altLang="en-US" sz="2800" dirty="0">
                <a:solidFill>
                  <a:schemeClr val="bg1"/>
                </a:solidFill>
                <a:latin typeface="方正舒体" panose="02010601030101010101" pitchFamily="2" charset="-122"/>
                <a:ea typeface="方正舒体" panose="02010601030101010101" pitchFamily="2" charset="-122"/>
              </a:rPr>
              <a:t>武汉病毒来自于</a:t>
            </a:r>
            <a:r>
              <a:rPr lang="zh-CN" altLang="en-US" sz="2800" dirty="0">
                <a:solidFill>
                  <a:srgbClr val="FF0000"/>
                </a:solidFill>
                <a:latin typeface="方正舒体" panose="02010601030101010101" pitchFamily="2" charset="-122"/>
                <a:ea typeface="方正舒体" panose="02010601030101010101" pitchFamily="2" charset="-122"/>
              </a:rPr>
              <a:t>舟山蝙蝠病毒</a:t>
            </a:r>
            <a:r>
              <a:rPr lang="zh-CN" altLang="en-US" sz="2800" dirty="0">
                <a:solidFill>
                  <a:schemeClr val="bg1"/>
                </a:solidFill>
                <a:latin typeface="方正舒体" panose="02010601030101010101" pitchFamily="2" charset="-122"/>
                <a:ea typeface="方正舒体" panose="02010601030101010101" pitchFamily="2" charset="-122"/>
              </a:rPr>
              <a:t>， </a:t>
            </a:r>
            <a:br>
              <a:rPr lang="en-US" altLang="zh-CN" sz="2800" dirty="0">
                <a:solidFill>
                  <a:schemeClr val="bg1"/>
                </a:solidFill>
                <a:latin typeface="方正舒体" panose="02010601030101010101" pitchFamily="2" charset="-122"/>
                <a:ea typeface="方正舒体" panose="02010601030101010101" pitchFamily="2" charset="-122"/>
              </a:rPr>
            </a:br>
            <a:r>
              <a:rPr lang="en-US" altLang="zh-CN" sz="2800" dirty="0">
                <a:solidFill>
                  <a:schemeClr val="bg1"/>
                </a:solidFill>
                <a:latin typeface="方正舒体" panose="02010601030101010101" pitchFamily="2" charset="-122"/>
                <a:ea typeface="方正舒体" panose="02010601030101010101" pitchFamily="2" charset="-122"/>
              </a:rPr>
              <a:t>         </a:t>
            </a:r>
            <a:r>
              <a:rPr lang="zh-CN" altLang="en-US" sz="2800" dirty="0">
                <a:solidFill>
                  <a:schemeClr val="bg1"/>
                </a:solidFill>
                <a:latin typeface="方正舒体" panose="02010601030101010101" pitchFamily="2" charset="-122"/>
                <a:ea typeface="方正舒体" panose="02010601030101010101" pitchFamily="2" charset="-122"/>
              </a:rPr>
              <a:t>但朱某某认为基因组序列有</a:t>
            </a:r>
            <a:br>
              <a:rPr lang="en-US" altLang="zh-CN" sz="2800" dirty="0">
                <a:solidFill>
                  <a:schemeClr val="bg1"/>
                </a:solidFill>
                <a:latin typeface="方正舒体" panose="02010601030101010101" pitchFamily="2" charset="-122"/>
                <a:ea typeface="方正舒体" panose="02010601030101010101" pitchFamily="2" charset="-122"/>
              </a:rPr>
            </a:br>
            <a:r>
              <a:rPr lang="en-US" altLang="zh-CN" sz="2800" dirty="0">
                <a:solidFill>
                  <a:schemeClr val="bg1"/>
                </a:solidFill>
                <a:latin typeface="方正舒体" panose="02010601030101010101" pitchFamily="2" charset="-122"/>
                <a:ea typeface="方正舒体" panose="02010601030101010101" pitchFamily="2" charset="-122"/>
              </a:rPr>
              <a:t>         12%</a:t>
            </a:r>
            <a:r>
              <a:rPr lang="zh-CN" altLang="en-US" sz="2800" dirty="0">
                <a:solidFill>
                  <a:schemeClr val="bg1"/>
                </a:solidFill>
                <a:latin typeface="方正舒体" panose="02010601030101010101" pitchFamily="2" charset="-122"/>
                <a:ea typeface="方正舒体" panose="02010601030101010101" pitchFamily="2" charset="-122"/>
              </a:rPr>
              <a:t>的差异，还不能确定。</a:t>
            </a:r>
            <a:br>
              <a:rPr lang="en-US" altLang="zh-CN" sz="2800" dirty="0">
                <a:solidFill>
                  <a:schemeClr val="bg1"/>
                </a:solidFill>
                <a:latin typeface="方正舒体" panose="02010601030101010101" pitchFamily="2" charset="-122"/>
                <a:ea typeface="方正舒体" panose="02010601030101010101" pitchFamily="2" charset="-122"/>
              </a:rPr>
            </a:br>
            <a:r>
              <a:rPr lang="en-US" altLang="zh-CN" sz="2800" dirty="0">
                <a:solidFill>
                  <a:schemeClr val="bg1"/>
                </a:solidFill>
                <a:latin typeface="方正舒体" panose="02010601030101010101" pitchFamily="2" charset="-122"/>
                <a:ea typeface="方正舒体" panose="02010601030101010101" pitchFamily="2" charset="-122"/>
              </a:rPr>
              <a:t> 1</a:t>
            </a:r>
            <a:r>
              <a:rPr lang="zh-CN" altLang="en-US" sz="2800" dirty="0">
                <a:solidFill>
                  <a:schemeClr val="bg1"/>
                </a:solidFill>
                <a:latin typeface="方正舒体" panose="02010601030101010101" pitchFamily="2" charset="-122"/>
                <a:ea typeface="方正舒体" panose="02010601030101010101" pitchFamily="2" charset="-122"/>
              </a:rPr>
              <a:t>月</a:t>
            </a:r>
            <a:r>
              <a:rPr lang="en-US" altLang="zh-CN" sz="2800" dirty="0">
                <a:solidFill>
                  <a:schemeClr val="bg1"/>
                </a:solidFill>
                <a:latin typeface="方正舒体" panose="02010601030101010101" pitchFamily="2" charset="-122"/>
                <a:ea typeface="方正舒体" panose="02010601030101010101" pitchFamily="2" charset="-122"/>
              </a:rPr>
              <a:t>13</a:t>
            </a:r>
            <a:r>
              <a:rPr lang="zh-CN" altLang="en-US" sz="2800" dirty="0">
                <a:solidFill>
                  <a:schemeClr val="bg1"/>
                </a:solidFill>
                <a:latin typeface="方正舒体" panose="02010601030101010101" pitchFamily="2" charset="-122"/>
                <a:ea typeface="方正舒体" panose="02010601030101010101" pitchFamily="2" charset="-122"/>
              </a:rPr>
              <a:t>日，世卫组织表示，</a:t>
            </a:r>
            <a:r>
              <a:rPr lang="zh-CN" altLang="en-US" sz="2800" dirty="0">
                <a:solidFill>
                  <a:schemeClr val="bg1"/>
                </a:solidFill>
                <a:latin typeface="+mn-ea"/>
                <a:ea typeface="+mn-ea"/>
              </a:rPr>
              <a:t>泰国</a:t>
            </a:r>
            <a:r>
              <a:rPr lang="zh-CN" altLang="en-US" sz="2800" dirty="0">
                <a:solidFill>
                  <a:schemeClr val="bg1"/>
                </a:solidFill>
                <a:latin typeface="方正舒体" panose="02010601030101010101" pitchFamily="2" charset="-122"/>
                <a:ea typeface="方正舒体" panose="02010601030101010101" pitchFamily="2" charset="-122"/>
              </a:rPr>
              <a:t>发</a:t>
            </a:r>
            <a:br>
              <a:rPr lang="en-US" altLang="zh-CN" sz="2800" dirty="0">
                <a:solidFill>
                  <a:schemeClr val="bg1"/>
                </a:solidFill>
                <a:latin typeface="方正舒体" panose="02010601030101010101" pitchFamily="2" charset="-122"/>
                <a:ea typeface="方正舒体" panose="02010601030101010101" pitchFamily="2" charset="-122"/>
              </a:rPr>
            </a:br>
            <a:r>
              <a:rPr lang="en-US" altLang="zh-CN" sz="2800" dirty="0">
                <a:solidFill>
                  <a:schemeClr val="bg1"/>
                </a:solidFill>
                <a:latin typeface="方正舒体" panose="02010601030101010101" pitchFamily="2" charset="-122"/>
                <a:ea typeface="方正舒体" panose="02010601030101010101" pitchFamily="2" charset="-122"/>
              </a:rPr>
              <a:t>             </a:t>
            </a:r>
            <a:r>
              <a:rPr lang="zh-CN" altLang="en-US" sz="2800" dirty="0">
                <a:solidFill>
                  <a:schemeClr val="bg1"/>
                </a:solidFill>
                <a:latin typeface="方正舒体" panose="02010601030101010101" pitchFamily="2" charset="-122"/>
                <a:ea typeface="方正舒体" panose="02010601030101010101" pitchFamily="2" charset="-122"/>
              </a:rPr>
              <a:t>现</a:t>
            </a:r>
            <a:r>
              <a:rPr lang="zh-CN" altLang="en-US" sz="2800" dirty="0">
                <a:solidFill>
                  <a:srgbClr val="FFFF00"/>
                </a:solidFill>
                <a:latin typeface="方正舒体" panose="02010601030101010101" pitchFamily="2" charset="-122"/>
                <a:ea typeface="方正舒体" panose="02010601030101010101" pitchFamily="2" charset="-122"/>
              </a:rPr>
              <a:t>第一例</a:t>
            </a:r>
            <a:r>
              <a:rPr lang="zh-CN" altLang="en-US" sz="2800" dirty="0">
                <a:solidFill>
                  <a:schemeClr val="bg1"/>
                </a:solidFill>
                <a:latin typeface="方正舒体" panose="02010601030101010101" pitchFamily="2" charset="-122"/>
                <a:ea typeface="方正舒体" panose="02010601030101010101" pitchFamily="2" charset="-122"/>
              </a:rPr>
              <a:t>武汉病毒肺炎病例</a:t>
            </a:r>
            <a:br>
              <a:rPr lang="en-US" altLang="zh-CN" sz="2800" dirty="0">
                <a:solidFill>
                  <a:schemeClr val="bg1"/>
                </a:solidFill>
                <a:latin typeface="方正舒体" panose="02010601030101010101" pitchFamily="2" charset="-122"/>
                <a:ea typeface="方正舒体" panose="02010601030101010101" pitchFamily="2" charset="-122"/>
              </a:rPr>
            </a:br>
            <a:r>
              <a:rPr lang="en-US" altLang="zh-CN" sz="2800" dirty="0">
                <a:solidFill>
                  <a:schemeClr val="bg1"/>
                </a:solidFill>
                <a:latin typeface="方正舒体" panose="02010601030101010101" pitchFamily="2" charset="-122"/>
                <a:ea typeface="方正舒体" panose="02010601030101010101" pitchFamily="2" charset="-122"/>
              </a:rPr>
              <a:t> </a:t>
            </a:r>
            <a:endParaRPr lang="zh-CN" altLang="en-US" sz="2800" dirty="0">
              <a:solidFill>
                <a:schemeClr val="bg1"/>
              </a:solidFill>
              <a:latin typeface="方正舒体" panose="02010601030101010101" pitchFamily="2" charset="-122"/>
              <a:ea typeface="方正舒体" panose="02010601030101010101" pitchFamily="2" charset="-122"/>
            </a:endParaRPr>
          </a:p>
        </p:txBody>
      </p:sp>
      <p:sp>
        <p:nvSpPr>
          <p:cNvPr id="6" name="TextBox 5">
            <a:extLst>
              <a:ext uri="{FF2B5EF4-FFF2-40B4-BE49-F238E27FC236}">
                <a16:creationId xmlns:a16="http://schemas.microsoft.com/office/drawing/2014/main" id="{D11EF0CD-FA0A-4967-B54F-136BBE9DD914}"/>
              </a:ext>
            </a:extLst>
          </p:cNvPr>
          <p:cNvSpPr txBox="1"/>
          <p:nvPr/>
        </p:nvSpPr>
        <p:spPr>
          <a:xfrm>
            <a:off x="3010327" y="1456292"/>
            <a:ext cx="3626779" cy="461665"/>
          </a:xfrm>
          <a:prstGeom prst="rect">
            <a:avLst/>
          </a:prstGeom>
          <a:noFill/>
        </p:spPr>
        <p:txBody>
          <a:bodyPr wrap="square" rtlCol="0">
            <a:spAutoFit/>
          </a:bodyPr>
          <a:lstStyle/>
          <a:p>
            <a:r>
              <a:rPr lang="zh-CN" altLang="en-US" sz="2400" dirty="0"/>
              <a:t>武汉海鲜市场肺炎病毒</a:t>
            </a:r>
            <a:endParaRPr lang="LID4096" sz="2400" dirty="0"/>
          </a:p>
        </p:txBody>
      </p:sp>
      <p:sp>
        <p:nvSpPr>
          <p:cNvPr id="7" name="TextBox 6">
            <a:extLst>
              <a:ext uri="{FF2B5EF4-FFF2-40B4-BE49-F238E27FC236}">
                <a16:creationId xmlns:a16="http://schemas.microsoft.com/office/drawing/2014/main" id="{D0F5927C-C151-4FB4-9A33-E8B9A14D9532}"/>
              </a:ext>
            </a:extLst>
          </p:cNvPr>
          <p:cNvSpPr txBox="1"/>
          <p:nvPr/>
        </p:nvSpPr>
        <p:spPr>
          <a:xfrm>
            <a:off x="7102243" y="9993"/>
            <a:ext cx="5089757" cy="2246769"/>
          </a:xfrm>
          <a:prstGeom prst="rect">
            <a:avLst/>
          </a:prstGeom>
          <a:solidFill>
            <a:schemeClr val="tx1"/>
          </a:solidFill>
        </p:spPr>
        <p:txBody>
          <a:bodyPr wrap="square" rtlCol="0">
            <a:spAutoFit/>
          </a:bodyPr>
          <a:lstStyle/>
          <a:p>
            <a:r>
              <a:rPr lang="zh-CN" altLang="en-US" sz="2800" dirty="0">
                <a:solidFill>
                  <a:srgbClr val="FFFF00"/>
                </a:solidFill>
                <a:latin typeface="华文彩云" panose="02010800040101010101" pitchFamily="2" charset="-122"/>
                <a:ea typeface="华文彩云" panose="02010800040101010101" pitchFamily="2" charset="-122"/>
              </a:rPr>
              <a:t>这个病毒基因组的信息，</a:t>
            </a:r>
            <a:endParaRPr lang="en-US" altLang="zh-CN" sz="2800" dirty="0">
              <a:solidFill>
                <a:srgbClr val="FFFF00"/>
              </a:solidFill>
              <a:latin typeface="华文彩云" panose="02010800040101010101" pitchFamily="2" charset="-122"/>
              <a:ea typeface="华文彩云" panose="02010800040101010101" pitchFamily="2" charset="-122"/>
            </a:endParaRPr>
          </a:p>
          <a:p>
            <a:r>
              <a:rPr lang="zh-CN" altLang="en-US" sz="2800" dirty="0">
                <a:solidFill>
                  <a:srgbClr val="FFFF00"/>
                </a:solidFill>
                <a:latin typeface="华文彩云" panose="02010800040101010101" pitchFamily="2" charset="-122"/>
                <a:ea typeface="华文彩云" panose="02010800040101010101" pitchFamily="2" charset="-122"/>
              </a:rPr>
              <a:t>在</a:t>
            </a:r>
            <a:r>
              <a:rPr lang="en-US" altLang="zh-CN" sz="2800" dirty="0">
                <a:solidFill>
                  <a:srgbClr val="FFFF00"/>
                </a:solidFill>
                <a:latin typeface="华文彩云" panose="02010800040101010101" pitchFamily="2" charset="-122"/>
                <a:ea typeface="华文彩云" panose="02010800040101010101" pitchFamily="2" charset="-122"/>
              </a:rPr>
              <a:t>1</a:t>
            </a:r>
            <a:r>
              <a:rPr lang="zh-CN" altLang="en-US" sz="2800" dirty="0">
                <a:solidFill>
                  <a:srgbClr val="FFFF00"/>
                </a:solidFill>
                <a:latin typeface="华文彩云" panose="02010800040101010101" pitchFamily="2" charset="-122"/>
                <a:ea typeface="华文彩云" panose="02010800040101010101" pitchFamily="2" charset="-122"/>
              </a:rPr>
              <a:t>月</a:t>
            </a:r>
            <a:r>
              <a:rPr lang="en-US" altLang="zh-CN" sz="2800" dirty="0">
                <a:solidFill>
                  <a:srgbClr val="FFFF00"/>
                </a:solidFill>
                <a:latin typeface="华文彩云" panose="02010800040101010101" pitchFamily="2" charset="-122"/>
                <a:ea typeface="华文彩云" panose="02010800040101010101" pitchFamily="2" charset="-122"/>
              </a:rPr>
              <a:t>14</a:t>
            </a:r>
            <a:r>
              <a:rPr lang="zh-CN" altLang="en-US" sz="2800" dirty="0">
                <a:solidFill>
                  <a:srgbClr val="FFFF00"/>
                </a:solidFill>
                <a:latin typeface="华文彩云" panose="02010800040101010101" pitchFamily="2" charset="-122"/>
                <a:ea typeface="华文彩云" panose="02010800040101010101" pitchFamily="2" charset="-122"/>
              </a:rPr>
              <a:t>日被修改了</a:t>
            </a:r>
            <a:r>
              <a:rPr lang="en-US" altLang="zh-CN" sz="2800" dirty="0">
                <a:solidFill>
                  <a:srgbClr val="FFFF00"/>
                </a:solidFill>
                <a:latin typeface="华文彩云" panose="02010800040101010101" pitchFamily="2" charset="-122"/>
                <a:ea typeface="华文彩云" panose="02010800040101010101" pitchFamily="2" charset="-122"/>
              </a:rPr>
              <a:t>(</a:t>
            </a:r>
            <a:r>
              <a:rPr lang="zh-CN" altLang="en-US" sz="2800" dirty="0">
                <a:solidFill>
                  <a:srgbClr val="FFFF00"/>
                </a:solidFill>
                <a:latin typeface="华文彩云" panose="02010800040101010101" pitchFamily="2" charset="-122"/>
                <a:ea typeface="华文彩云" panose="02010800040101010101" pitchFamily="2" charset="-122"/>
              </a:rPr>
              <a:t>见左图</a:t>
            </a:r>
            <a:r>
              <a:rPr lang="en-US" altLang="zh-CN" sz="2800" dirty="0">
                <a:solidFill>
                  <a:srgbClr val="FFFF00"/>
                </a:solidFill>
                <a:latin typeface="华文彩云" panose="02010800040101010101" pitchFamily="2" charset="-122"/>
                <a:ea typeface="华文彩云" panose="02010800040101010101" pitchFamily="2" charset="-122"/>
              </a:rPr>
              <a:t>)</a:t>
            </a:r>
            <a:r>
              <a:rPr lang="zh-CN" altLang="en-US" sz="2800" dirty="0">
                <a:solidFill>
                  <a:srgbClr val="FFFF00"/>
                </a:solidFill>
                <a:latin typeface="华文彩云" panose="02010800040101010101" pitchFamily="2" charset="-122"/>
                <a:ea typeface="华文彩云" panose="02010800040101010101" pitchFamily="2" charset="-122"/>
              </a:rPr>
              <a:t>。</a:t>
            </a:r>
            <a:endParaRPr lang="en-US" altLang="zh-CN" sz="2800" dirty="0">
              <a:solidFill>
                <a:srgbClr val="FFFF00"/>
              </a:solidFill>
              <a:latin typeface="华文彩云" panose="02010800040101010101" pitchFamily="2" charset="-122"/>
              <a:ea typeface="华文彩云" panose="02010800040101010101" pitchFamily="2" charset="-122"/>
            </a:endParaRPr>
          </a:p>
          <a:p>
            <a:endParaRPr lang="en-US" altLang="zh-CN" sz="2800" dirty="0">
              <a:solidFill>
                <a:srgbClr val="FFFF00"/>
              </a:solidFill>
              <a:latin typeface="华文彩云" panose="02010800040101010101" pitchFamily="2" charset="-122"/>
              <a:ea typeface="华文彩云" panose="02010800040101010101" pitchFamily="2" charset="-122"/>
            </a:endParaRPr>
          </a:p>
          <a:p>
            <a:r>
              <a:rPr lang="zh-CN" altLang="en-US" sz="2800" dirty="0">
                <a:solidFill>
                  <a:srgbClr val="FFFF00"/>
                </a:solidFill>
                <a:latin typeface="华文彩云" panose="02010800040101010101" pitchFamily="2" charset="-122"/>
                <a:ea typeface="华文彩云" panose="02010800040101010101" pitchFamily="2" charset="-122"/>
              </a:rPr>
              <a:t>疑问是，</a:t>
            </a:r>
            <a:endParaRPr lang="en-US" altLang="zh-CN" sz="2800" dirty="0">
              <a:solidFill>
                <a:srgbClr val="FFFF00"/>
              </a:solidFill>
              <a:latin typeface="华文彩云" panose="02010800040101010101" pitchFamily="2" charset="-122"/>
              <a:ea typeface="华文彩云" panose="02010800040101010101" pitchFamily="2" charset="-122"/>
            </a:endParaRPr>
          </a:p>
          <a:p>
            <a:r>
              <a:rPr lang="zh-CN" altLang="en-US" sz="2800" dirty="0">
                <a:solidFill>
                  <a:srgbClr val="FFFF00"/>
                </a:solidFill>
                <a:latin typeface="华文彩云" panose="02010800040101010101" pitchFamily="2" charset="-122"/>
                <a:ea typeface="华文彩云" panose="02010800040101010101" pitchFamily="2" charset="-122"/>
              </a:rPr>
              <a:t>谁修改的？为什么修改？</a:t>
            </a:r>
            <a:endParaRPr lang="LID4096" sz="2800" dirty="0">
              <a:solidFill>
                <a:srgbClr val="FFFF00"/>
              </a:solidFill>
              <a:latin typeface="华文彩云" panose="02010800040101010101" pitchFamily="2" charset="-122"/>
              <a:ea typeface="华文彩云" panose="02010800040101010101" pitchFamily="2" charset="-122"/>
            </a:endParaRPr>
          </a:p>
        </p:txBody>
      </p:sp>
    </p:spTree>
    <p:extLst>
      <p:ext uri="{BB962C8B-B14F-4D97-AF65-F5344CB8AC3E}">
        <p14:creationId xmlns:p14="http://schemas.microsoft.com/office/powerpoint/2010/main" val="307713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297D4C-179F-4768-8668-83BA728C4497}"/>
              </a:ext>
            </a:extLst>
          </p:cNvPr>
          <p:cNvSpPr>
            <a:spLocks noGrp="1"/>
          </p:cNvSpPr>
          <p:nvPr>
            <p:ph type="ctrTitle"/>
          </p:nvPr>
        </p:nvSpPr>
        <p:spPr>
          <a:xfrm>
            <a:off x="1109609" y="503434"/>
            <a:ext cx="9558391" cy="5686351"/>
          </a:xfrm>
          <a:solidFill>
            <a:schemeClr val="tx1"/>
          </a:solidFill>
        </p:spPr>
        <p:txBody>
          <a:bodyPr>
            <a:noAutofit/>
          </a:bodyPr>
          <a:lstStyle/>
          <a:p>
            <a:pPr algn="l"/>
            <a:r>
              <a:rPr lang="zh-CN" altLang="en-US" sz="4000" dirty="0">
                <a:solidFill>
                  <a:schemeClr val="accent2">
                    <a:lumMod val="75000"/>
                  </a:schemeClr>
                </a:solidFill>
                <a:latin typeface="方正舒体" panose="02010601030101010101" pitchFamily="2" charset="-122"/>
                <a:ea typeface="方正舒体" panose="02010601030101010101" pitchFamily="2" charset="-122"/>
              </a:rPr>
              <a:t>太多疑问未解，回顾一下</a:t>
            </a:r>
            <a:r>
              <a:rPr lang="en-US" altLang="zh-CN" sz="4000" dirty="0">
                <a:solidFill>
                  <a:schemeClr val="accent2">
                    <a:lumMod val="75000"/>
                  </a:schemeClr>
                </a:solidFill>
                <a:latin typeface="方正舒体" panose="02010601030101010101" pitchFamily="2" charset="-122"/>
                <a:ea typeface="方正舒体" panose="02010601030101010101" pitchFamily="2" charset="-122"/>
              </a:rPr>
              <a:t>03</a:t>
            </a:r>
            <a:r>
              <a:rPr lang="zh-CN" altLang="en-US" sz="4000" dirty="0">
                <a:solidFill>
                  <a:schemeClr val="accent2">
                    <a:lumMod val="75000"/>
                  </a:schemeClr>
                </a:solidFill>
                <a:latin typeface="方正舒体" panose="02010601030101010101" pitchFamily="2" charset="-122"/>
                <a:ea typeface="方正舒体" panose="02010601030101010101" pitchFamily="2" charset="-122"/>
              </a:rPr>
              <a:t>年那次</a:t>
            </a:r>
            <a:r>
              <a:rPr lang="en-US" altLang="zh-CN" sz="4000" dirty="0" err="1">
                <a:solidFill>
                  <a:schemeClr val="accent2">
                    <a:lumMod val="75000"/>
                  </a:schemeClr>
                </a:solidFill>
                <a:latin typeface="方正舒体" panose="02010601030101010101" pitchFamily="2" charset="-122"/>
                <a:ea typeface="方正舒体" panose="02010601030101010101" pitchFamily="2" charset="-122"/>
              </a:rPr>
              <a:t>sars</a:t>
            </a:r>
            <a:r>
              <a:rPr lang="zh-CN" altLang="en-US" sz="4000" dirty="0">
                <a:solidFill>
                  <a:schemeClr val="accent2">
                    <a:lumMod val="75000"/>
                  </a:schemeClr>
                </a:solidFill>
                <a:latin typeface="方正舒体" panose="02010601030101010101" pitchFamily="2" charset="-122"/>
                <a:ea typeface="方正舒体" panose="02010601030101010101" pitchFamily="2" charset="-122"/>
              </a:rPr>
              <a:t>吧：</a:t>
            </a:r>
            <a:br>
              <a:rPr lang="en-US" altLang="zh-CN" sz="4000" dirty="0">
                <a:solidFill>
                  <a:schemeClr val="bg1"/>
                </a:solidFill>
                <a:latin typeface="方正舒体" panose="02010601030101010101" pitchFamily="2" charset="-122"/>
                <a:ea typeface="方正舒体" panose="02010601030101010101" pitchFamily="2" charset="-122"/>
              </a:rPr>
            </a:br>
            <a:r>
              <a:rPr lang="en-US" altLang="zh-CN" sz="4000" dirty="0">
                <a:solidFill>
                  <a:schemeClr val="bg1"/>
                </a:solidFill>
                <a:latin typeface="方正舒体" panose="02010601030101010101" pitchFamily="2" charset="-122"/>
                <a:ea typeface="方正舒体" panose="02010601030101010101" pitchFamily="2" charset="-122"/>
              </a:rPr>
              <a:t>2003</a:t>
            </a:r>
            <a:r>
              <a:rPr lang="zh-CN" altLang="en-US" sz="4000" dirty="0">
                <a:solidFill>
                  <a:schemeClr val="bg1"/>
                </a:solidFill>
                <a:latin typeface="方正舒体" panose="02010601030101010101" pitchFamily="2" charset="-122"/>
                <a:ea typeface="方正舒体" panose="02010601030101010101" pitchFamily="2" charset="-122"/>
              </a:rPr>
              <a:t>年</a:t>
            </a:r>
            <a:r>
              <a:rPr lang="en-US" altLang="zh-CN" sz="4000" dirty="0">
                <a:solidFill>
                  <a:schemeClr val="bg1"/>
                </a:solidFill>
                <a:latin typeface="方正舒体" panose="02010601030101010101" pitchFamily="2" charset="-122"/>
                <a:ea typeface="方正舒体" panose="02010601030101010101" pitchFamily="2" charset="-122"/>
              </a:rPr>
              <a:t>SARS</a:t>
            </a:r>
            <a:r>
              <a:rPr lang="zh-CN" altLang="en-US" sz="4000" dirty="0">
                <a:solidFill>
                  <a:schemeClr val="bg1"/>
                </a:solidFill>
                <a:latin typeface="方正舒体" panose="02010601030101010101" pitchFamily="2" charset="-122"/>
                <a:ea typeface="方正舒体" panose="02010601030101010101" pitchFamily="2" charset="-122"/>
              </a:rPr>
              <a:t>事件爆发期间，当时北京市市长</a:t>
            </a:r>
            <a:r>
              <a:rPr lang="zh-CN" altLang="en-US" sz="4000" dirty="0">
                <a:solidFill>
                  <a:schemeClr val="accent2">
                    <a:lumMod val="75000"/>
                  </a:schemeClr>
                </a:solidFill>
                <a:latin typeface="方正舒体" panose="02010601030101010101" pitchFamily="2" charset="-122"/>
                <a:ea typeface="方正舒体" panose="02010601030101010101" pitchFamily="2" charset="-122"/>
              </a:rPr>
              <a:t>孟</a:t>
            </a:r>
            <a:r>
              <a:rPr lang="en-US" altLang="zh-CN" sz="4000" dirty="0">
                <a:solidFill>
                  <a:schemeClr val="accent2">
                    <a:lumMod val="75000"/>
                  </a:schemeClr>
                </a:solidFill>
                <a:latin typeface="方正舒体" panose="02010601030101010101" pitchFamily="2" charset="-122"/>
                <a:ea typeface="方正舒体" panose="02010601030101010101" pitchFamily="2" charset="-122"/>
              </a:rPr>
              <a:t>.</a:t>
            </a:r>
            <a:r>
              <a:rPr lang="zh-CN" altLang="en-US" sz="4000" dirty="0">
                <a:solidFill>
                  <a:schemeClr val="accent2">
                    <a:lumMod val="75000"/>
                  </a:schemeClr>
                </a:solidFill>
                <a:latin typeface="方正舒体" panose="02010601030101010101" pitchFamily="2" charset="-122"/>
                <a:ea typeface="方正舒体" panose="02010601030101010101" pitchFamily="2" charset="-122"/>
              </a:rPr>
              <a:t>学</a:t>
            </a:r>
            <a:r>
              <a:rPr lang="en-US" altLang="zh-CN" sz="4000" dirty="0">
                <a:solidFill>
                  <a:schemeClr val="accent2">
                    <a:lumMod val="75000"/>
                  </a:schemeClr>
                </a:solidFill>
                <a:latin typeface="方正舒体" panose="02010601030101010101" pitchFamily="2" charset="-122"/>
                <a:ea typeface="方正舒体" panose="02010601030101010101" pitchFamily="2" charset="-122"/>
              </a:rPr>
              <a:t>.</a:t>
            </a:r>
            <a:r>
              <a:rPr lang="zh-CN" altLang="en-US" sz="4000" dirty="0">
                <a:solidFill>
                  <a:schemeClr val="accent2">
                    <a:lumMod val="75000"/>
                  </a:schemeClr>
                </a:solidFill>
                <a:latin typeface="方正舒体" panose="02010601030101010101" pitchFamily="2" charset="-122"/>
                <a:ea typeface="方正舒体" panose="02010601030101010101" pitchFamily="2" charset="-122"/>
              </a:rPr>
              <a:t>农</a:t>
            </a:r>
            <a:r>
              <a:rPr lang="zh-CN" altLang="en-US" sz="4000" dirty="0">
                <a:solidFill>
                  <a:schemeClr val="bg1"/>
                </a:solidFill>
                <a:latin typeface="方正舒体" panose="02010601030101010101" pitchFamily="2" charset="-122"/>
                <a:ea typeface="方正舒体" panose="02010601030101010101" pitchFamily="2" charset="-122"/>
              </a:rPr>
              <a:t>和卫生部部长</a:t>
            </a:r>
            <a:r>
              <a:rPr lang="zh-CN" altLang="en-US" sz="4000" dirty="0">
                <a:solidFill>
                  <a:schemeClr val="accent2">
                    <a:lumMod val="75000"/>
                  </a:schemeClr>
                </a:solidFill>
                <a:latin typeface="方正舒体" panose="02010601030101010101" pitchFamily="2" charset="-122"/>
                <a:ea typeface="方正舒体" panose="02010601030101010101" pitchFamily="2" charset="-122"/>
              </a:rPr>
              <a:t>张</a:t>
            </a:r>
            <a:r>
              <a:rPr lang="en-US" altLang="zh-CN" sz="4000" dirty="0">
                <a:solidFill>
                  <a:schemeClr val="accent2">
                    <a:lumMod val="75000"/>
                  </a:schemeClr>
                </a:solidFill>
                <a:latin typeface="方正舒体" panose="02010601030101010101" pitchFamily="2" charset="-122"/>
                <a:ea typeface="方正舒体" panose="02010601030101010101" pitchFamily="2" charset="-122"/>
              </a:rPr>
              <a:t>.</a:t>
            </a:r>
            <a:r>
              <a:rPr lang="zh-CN" altLang="en-US" sz="4000" dirty="0">
                <a:solidFill>
                  <a:schemeClr val="accent2">
                    <a:lumMod val="75000"/>
                  </a:schemeClr>
                </a:solidFill>
                <a:latin typeface="方正舒体" panose="02010601030101010101" pitchFamily="2" charset="-122"/>
                <a:ea typeface="方正舒体" panose="02010601030101010101" pitchFamily="2" charset="-122"/>
              </a:rPr>
              <a:t>文</a:t>
            </a:r>
            <a:r>
              <a:rPr lang="en-US" altLang="zh-CN" sz="4000" dirty="0">
                <a:solidFill>
                  <a:schemeClr val="accent2">
                    <a:lumMod val="75000"/>
                  </a:schemeClr>
                </a:solidFill>
                <a:latin typeface="方正舒体" panose="02010601030101010101" pitchFamily="2" charset="-122"/>
                <a:ea typeface="方正舒体" panose="02010601030101010101" pitchFamily="2" charset="-122"/>
              </a:rPr>
              <a:t>.</a:t>
            </a:r>
            <a:r>
              <a:rPr lang="zh-CN" altLang="en-US" sz="4000" dirty="0">
                <a:solidFill>
                  <a:schemeClr val="accent2">
                    <a:lumMod val="75000"/>
                  </a:schemeClr>
                </a:solidFill>
                <a:latin typeface="方正舒体" panose="02010601030101010101" pitchFamily="2" charset="-122"/>
                <a:ea typeface="方正舒体" panose="02010601030101010101" pitchFamily="2" charset="-122"/>
              </a:rPr>
              <a:t>康</a:t>
            </a:r>
            <a:r>
              <a:rPr lang="zh-CN" altLang="en-US" sz="4000" dirty="0">
                <a:solidFill>
                  <a:schemeClr val="bg1"/>
                </a:solidFill>
                <a:latin typeface="方正舒体" panose="02010601030101010101" pitchFamily="2" charset="-122"/>
                <a:ea typeface="方正舒体" panose="02010601030101010101" pitchFamily="2" charset="-122"/>
              </a:rPr>
              <a:t>因防疫不力、瞒报疫情而</a:t>
            </a:r>
            <a:r>
              <a:rPr lang="zh-CN" altLang="en-US" sz="4000" dirty="0">
                <a:solidFill>
                  <a:schemeClr val="accent2">
                    <a:lumMod val="75000"/>
                  </a:schemeClr>
                </a:solidFill>
                <a:latin typeface="方正舒体" panose="02010601030101010101" pitchFamily="2" charset="-122"/>
                <a:ea typeface="方正舒体" panose="02010601030101010101" pitchFamily="2" charset="-122"/>
              </a:rPr>
              <a:t>被免职</a:t>
            </a:r>
            <a:r>
              <a:rPr lang="zh-CN" altLang="en-US" sz="4000" dirty="0">
                <a:solidFill>
                  <a:schemeClr val="bg1"/>
                </a:solidFill>
                <a:latin typeface="方正舒体" panose="02010601030101010101" pitchFamily="2" charset="-122"/>
                <a:ea typeface="方正舒体" panose="02010601030101010101" pitchFamily="2" charset="-122"/>
              </a:rPr>
              <a:t>。</a:t>
            </a:r>
            <a:br>
              <a:rPr lang="en-US" altLang="zh-CN" sz="4000" dirty="0">
                <a:solidFill>
                  <a:schemeClr val="bg1"/>
                </a:solidFill>
                <a:latin typeface="方正舒体" panose="02010601030101010101" pitchFamily="2" charset="-122"/>
                <a:ea typeface="方正舒体" panose="02010601030101010101" pitchFamily="2" charset="-122"/>
              </a:rPr>
            </a:br>
            <a:br>
              <a:rPr lang="en-US" altLang="zh-CN" sz="4000" dirty="0">
                <a:solidFill>
                  <a:schemeClr val="bg1"/>
                </a:solidFill>
                <a:latin typeface="方正舒体" panose="02010601030101010101" pitchFamily="2" charset="-122"/>
                <a:ea typeface="方正舒体" panose="02010601030101010101" pitchFamily="2" charset="-122"/>
              </a:rPr>
            </a:br>
            <a:r>
              <a:rPr lang="zh-CN" altLang="en-US" sz="4000" dirty="0">
                <a:solidFill>
                  <a:schemeClr val="bg1"/>
                </a:solidFill>
                <a:latin typeface="方正舒体" panose="02010601030101010101" pitchFamily="2" charset="-122"/>
                <a:ea typeface="方正舒体" panose="02010601030101010101" pitchFamily="2" charset="-122"/>
              </a:rPr>
              <a:t>在海南工作仅五个月的</a:t>
            </a:r>
            <a:r>
              <a:rPr lang="zh-CN" altLang="en-US" sz="4000" dirty="0">
                <a:solidFill>
                  <a:srgbClr val="FFFF00"/>
                </a:solidFill>
                <a:latin typeface="方正舒体" panose="02010601030101010101" pitchFamily="2" charset="-122"/>
                <a:ea typeface="方正舒体" panose="02010601030101010101" pitchFamily="2" charset="-122"/>
              </a:rPr>
              <a:t>王</a:t>
            </a:r>
            <a:r>
              <a:rPr lang="en-US" altLang="zh-CN" sz="4000" dirty="0">
                <a:solidFill>
                  <a:srgbClr val="FFFF00"/>
                </a:solidFill>
                <a:latin typeface="方正舒体" panose="02010601030101010101" pitchFamily="2" charset="-122"/>
                <a:ea typeface="方正舒体" panose="02010601030101010101" pitchFamily="2" charset="-122"/>
              </a:rPr>
              <a:t>.</a:t>
            </a:r>
            <a:r>
              <a:rPr lang="zh-CN" altLang="en-US" sz="4000" dirty="0">
                <a:solidFill>
                  <a:srgbClr val="FFFF00"/>
                </a:solidFill>
                <a:latin typeface="方正舒体" panose="02010601030101010101" pitchFamily="2" charset="-122"/>
                <a:ea typeface="方正舒体" panose="02010601030101010101" pitchFamily="2" charset="-122"/>
              </a:rPr>
              <a:t>岐</a:t>
            </a:r>
            <a:r>
              <a:rPr lang="en-US" altLang="zh-CN" sz="4000" dirty="0">
                <a:solidFill>
                  <a:srgbClr val="FFFF00"/>
                </a:solidFill>
                <a:latin typeface="方正舒体" panose="02010601030101010101" pitchFamily="2" charset="-122"/>
                <a:ea typeface="方正舒体" panose="02010601030101010101" pitchFamily="2" charset="-122"/>
              </a:rPr>
              <a:t>.</a:t>
            </a:r>
            <a:r>
              <a:rPr lang="zh-CN" altLang="en-US" sz="4000" dirty="0">
                <a:solidFill>
                  <a:srgbClr val="FFFF00"/>
                </a:solidFill>
                <a:latin typeface="方正舒体" panose="02010601030101010101" pitchFamily="2" charset="-122"/>
                <a:ea typeface="方正舒体" panose="02010601030101010101" pitchFamily="2" charset="-122"/>
              </a:rPr>
              <a:t>山</a:t>
            </a:r>
            <a:r>
              <a:rPr lang="zh-CN" altLang="en-US" sz="4000" dirty="0">
                <a:solidFill>
                  <a:schemeClr val="accent2">
                    <a:lumMod val="75000"/>
                  </a:schemeClr>
                </a:solidFill>
                <a:latin typeface="方正舒体" panose="02010601030101010101" pitchFamily="2" charset="-122"/>
                <a:ea typeface="方正舒体" panose="02010601030101010101" pitchFamily="2" charset="-122"/>
              </a:rPr>
              <a:t>，出任中共北京市委副书记、副市长、代市长</a:t>
            </a:r>
            <a:r>
              <a:rPr lang="zh-CN" altLang="en-US" sz="4000" dirty="0">
                <a:solidFill>
                  <a:schemeClr val="bg1"/>
                </a:solidFill>
                <a:latin typeface="方正舒体" panose="02010601030101010101" pitchFamily="2" charset="-122"/>
                <a:ea typeface="方正舒体" panose="02010601030101010101" pitchFamily="2" charset="-122"/>
              </a:rPr>
              <a:t>；并在</a:t>
            </a:r>
            <a:r>
              <a:rPr lang="en-US" altLang="zh-CN" sz="4000" dirty="0">
                <a:solidFill>
                  <a:schemeClr val="bg1"/>
                </a:solidFill>
                <a:latin typeface="方正舒体" panose="02010601030101010101" pitchFamily="2" charset="-122"/>
                <a:ea typeface="方正舒体" panose="02010601030101010101" pitchFamily="2" charset="-122"/>
              </a:rPr>
              <a:t>2004</a:t>
            </a:r>
            <a:r>
              <a:rPr lang="zh-CN" altLang="en-US" sz="4000" dirty="0">
                <a:solidFill>
                  <a:schemeClr val="bg1"/>
                </a:solidFill>
                <a:latin typeface="方正舒体" panose="02010601030101010101" pitchFamily="2" charset="-122"/>
                <a:ea typeface="方正舒体" panose="02010601030101010101" pitchFamily="2" charset="-122"/>
              </a:rPr>
              <a:t>年</a:t>
            </a:r>
            <a:r>
              <a:rPr lang="en-US" altLang="zh-CN" sz="4000" dirty="0">
                <a:solidFill>
                  <a:schemeClr val="bg1"/>
                </a:solidFill>
                <a:latin typeface="方正舒体" panose="02010601030101010101" pitchFamily="2" charset="-122"/>
                <a:ea typeface="方正舒体" panose="02010601030101010101" pitchFamily="2" charset="-122"/>
              </a:rPr>
              <a:t>2</a:t>
            </a:r>
            <a:r>
              <a:rPr lang="zh-CN" altLang="en-US" sz="4000" dirty="0">
                <a:solidFill>
                  <a:schemeClr val="bg1"/>
                </a:solidFill>
                <a:latin typeface="方正舒体" panose="02010601030101010101" pitchFamily="2" charset="-122"/>
                <a:ea typeface="方正舒体" panose="02010601030101010101" pitchFamily="2" charset="-122"/>
              </a:rPr>
              <a:t>月召开的北京市第十二届人民代表大会第二次会议上，正式当选为北京市人民政府市长。</a:t>
            </a:r>
          </a:p>
        </p:txBody>
      </p:sp>
    </p:spTree>
    <p:extLst>
      <p:ext uri="{BB962C8B-B14F-4D97-AF65-F5344CB8AC3E}">
        <p14:creationId xmlns:p14="http://schemas.microsoft.com/office/powerpoint/2010/main" val="3732299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1F2C672-3748-434B-91C4-0E12EAC88394}"/>
              </a:ext>
            </a:extLst>
          </p:cNvPr>
          <p:cNvPicPr>
            <a:picLocks noChangeAspect="1"/>
          </p:cNvPicPr>
          <p:nvPr/>
        </p:nvPicPr>
        <p:blipFill>
          <a:blip r:embed="rId2"/>
          <a:stretch>
            <a:fillRect/>
          </a:stretch>
        </p:blipFill>
        <p:spPr>
          <a:xfrm>
            <a:off x="90487" y="1347019"/>
            <a:ext cx="6383358" cy="5410185"/>
          </a:xfrm>
          <a:prstGeom prst="rect">
            <a:avLst/>
          </a:prstGeom>
        </p:spPr>
      </p:pic>
      <p:pic>
        <p:nvPicPr>
          <p:cNvPr id="5" name="图片 3">
            <a:extLst>
              <a:ext uri="{FF2B5EF4-FFF2-40B4-BE49-F238E27FC236}">
                <a16:creationId xmlns:a16="http://schemas.microsoft.com/office/drawing/2014/main" id="{89183D82-79EB-4163-A7B2-46B5B51CE831}"/>
              </a:ext>
            </a:extLst>
          </p:cNvPr>
          <p:cNvPicPr>
            <a:picLocks noGrp="1" noChangeAspect="1"/>
          </p:cNvPicPr>
          <p:nvPr>
            <p:ph idx="1"/>
          </p:nvPr>
        </p:nvPicPr>
        <p:blipFill>
          <a:blip r:embed="rId3"/>
          <a:stretch>
            <a:fillRect/>
          </a:stretch>
        </p:blipFill>
        <p:spPr>
          <a:xfrm>
            <a:off x="5452268" y="1347019"/>
            <a:ext cx="6649245" cy="5434239"/>
          </a:xfrm>
          <a:prstGeom prst="rect">
            <a:avLst/>
          </a:prstGeom>
        </p:spPr>
      </p:pic>
      <p:sp>
        <p:nvSpPr>
          <p:cNvPr id="2" name="标题 1">
            <a:extLst>
              <a:ext uri="{FF2B5EF4-FFF2-40B4-BE49-F238E27FC236}">
                <a16:creationId xmlns:a16="http://schemas.microsoft.com/office/drawing/2014/main" id="{C338DCE9-ACF0-4FF3-A8ED-785E1580EA83}"/>
              </a:ext>
            </a:extLst>
          </p:cNvPr>
          <p:cNvSpPr>
            <a:spLocks noGrp="1"/>
          </p:cNvSpPr>
          <p:nvPr>
            <p:ph type="title"/>
          </p:nvPr>
        </p:nvSpPr>
        <p:spPr>
          <a:xfrm>
            <a:off x="647272" y="365125"/>
            <a:ext cx="10706528" cy="1325563"/>
          </a:xfrm>
          <a:solidFill>
            <a:schemeClr val="tx1"/>
          </a:solidFill>
        </p:spPr>
        <p:txBody>
          <a:bodyPr>
            <a:noAutofit/>
          </a:bodyPr>
          <a:lstStyle/>
          <a:p>
            <a:r>
              <a:rPr lang="zh-CN" altLang="en-US" sz="3200" dirty="0">
                <a:solidFill>
                  <a:srgbClr val="FFFF00"/>
                </a:solidFill>
                <a:latin typeface="方正舒体" panose="02010601030101010101" pitchFamily="2" charset="-122"/>
                <a:ea typeface="方正舒体" panose="02010601030101010101" pitchFamily="2" charset="-122"/>
              </a:rPr>
              <a:t>查一下舟山蝙蝠病毒资料，看到两个，</a:t>
            </a:r>
            <a:br>
              <a:rPr lang="en-US" altLang="zh-CN" sz="3200" dirty="0">
                <a:solidFill>
                  <a:srgbClr val="FFFF00"/>
                </a:solidFill>
                <a:latin typeface="方正舒体" panose="02010601030101010101" pitchFamily="2" charset="-122"/>
                <a:ea typeface="方正舒体" panose="02010601030101010101" pitchFamily="2" charset="-122"/>
              </a:rPr>
            </a:br>
            <a:r>
              <a:rPr lang="zh-CN" altLang="en-US" sz="3200" dirty="0">
                <a:solidFill>
                  <a:srgbClr val="FFFF00"/>
                </a:solidFill>
                <a:latin typeface="方正舒体" panose="02010601030101010101" pitchFamily="2" charset="-122"/>
                <a:ea typeface="方正舒体" panose="02010601030101010101" pitchFamily="2" charset="-122"/>
              </a:rPr>
              <a:t>编号：</a:t>
            </a:r>
            <a:r>
              <a:rPr lang="en-US" altLang="zh-CN" sz="3200" dirty="0">
                <a:solidFill>
                  <a:srgbClr val="FFFF00"/>
                </a:solidFill>
                <a:latin typeface="方正舒体" panose="02010601030101010101" pitchFamily="2" charset="-122"/>
                <a:ea typeface="方正舒体" panose="02010601030101010101" pitchFamily="2" charset="-122"/>
              </a:rPr>
              <a:t>MG77293.1, MG772934.1</a:t>
            </a:r>
            <a:br>
              <a:rPr lang="en-US" altLang="zh-CN" sz="3200" dirty="0">
                <a:solidFill>
                  <a:srgbClr val="FFFF00"/>
                </a:solidFill>
                <a:latin typeface="方正舒体" panose="02010601030101010101" pitchFamily="2" charset="-122"/>
                <a:ea typeface="方正舒体" panose="02010601030101010101" pitchFamily="2" charset="-122"/>
              </a:rPr>
            </a:br>
            <a:r>
              <a:rPr lang="zh-CN" altLang="en-US" sz="3200" dirty="0">
                <a:solidFill>
                  <a:srgbClr val="FFFF00"/>
                </a:solidFill>
                <a:latin typeface="方正舒体" panose="02010601030101010101" pitchFamily="2" charset="-122"/>
                <a:ea typeface="方正舒体" panose="02010601030101010101" pitchFamily="2" charset="-122"/>
              </a:rPr>
              <a:t>提交人： 南京军区军事医学科学研究所 ，时间：</a:t>
            </a:r>
            <a:r>
              <a:rPr lang="en-US" altLang="zh-CN" sz="3200" dirty="0">
                <a:solidFill>
                  <a:srgbClr val="FFFF00"/>
                </a:solidFill>
                <a:latin typeface="方正舒体" panose="02010601030101010101" pitchFamily="2" charset="-122"/>
                <a:ea typeface="方正舒体" panose="02010601030101010101" pitchFamily="2" charset="-122"/>
              </a:rPr>
              <a:t>2018.1.5</a:t>
            </a:r>
            <a:endParaRPr lang="zh-CN" altLang="en-US" sz="3200" dirty="0">
              <a:solidFill>
                <a:srgbClr val="FFFF00"/>
              </a:solidFill>
              <a:latin typeface="方正舒体" panose="02010601030101010101" pitchFamily="2" charset="-122"/>
              <a:ea typeface="方正舒体" panose="02010601030101010101" pitchFamily="2" charset="-122"/>
            </a:endParaRPr>
          </a:p>
        </p:txBody>
      </p:sp>
    </p:spTree>
    <p:extLst>
      <p:ext uri="{BB962C8B-B14F-4D97-AF65-F5344CB8AC3E}">
        <p14:creationId xmlns:p14="http://schemas.microsoft.com/office/powerpoint/2010/main" val="1335613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posing for the camera&#10;&#10;Description automatically generated">
            <a:extLst>
              <a:ext uri="{FF2B5EF4-FFF2-40B4-BE49-F238E27FC236}">
                <a16:creationId xmlns:a16="http://schemas.microsoft.com/office/drawing/2014/main" id="{8E477CC0-E639-4313-9471-608FDA6C9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668" y="0"/>
            <a:ext cx="9285830" cy="6858000"/>
          </a:xfrm>
          <a:prstGeom prst="rect">
            <a:avLst/>
          </a:prstGeom>
        </p:spPr>
      </p:pic>
      <p:sp>
        <p:nvSpPr>
          <p:cNvPr id="2" name="Title 1">
            <a:extLst>
              <a:ext uri="{FF2B5EF4-FFF2-40B4-BE49-F238E27FC236}">
                <a16:creationId xmlns:a16="http://schemas.microsoft.com/office/drawing/2014/main" id="{E7DFF0F4-3AD8-4196-9B62-22E76F00A049}"/>
              </a:ext>
            </a:extLst>
          </p:cNvPr>
          <p:cNvSpPr>
            <a:spLocks noGrp="1"/>
          </p:cNvSpPr>
          <p:nvPr>
            <p:ph type="title"/>
          </p:nvPr>
        </p:nvSpPr>
        <p:spPr>
          <a:xfrm>
            <a:off x="1259441" y="4752191"/>
            <a:ext cx="9285830" cy="1987657"/>
          </a:xfrm>
          <a:solidFill>
            <a:schemeClr val="tx1"/>
          </a:solidFill>
        </p:spPr>
        <p:txBody>
          <a:bodyPr>
            <a:normAutofit fontScale="90000"/>
          </a:bodyPr>
          <a:lstStyle/>
          <a:p>
            <a:r>
              <a:rPr lang="zh-CN" altLang="en-US" sz="4000" dirty="0">
                <a:solidFill>
                  <a:srgbClr val="FFFF00"/>
                </a:solidFill>
              </a:rPr>
              <a:t>武汉</a:t>
            </a:r>
            <a:r>
              <a:rPr lang="en-US" altLang="zh-CN" sz="4000" dirty="0">
                <a:solidFill>
                  <a:srgbClr val="FFFF00"/>
                </a:solidFill>
              </a:rPr>
              <a:t>P4</a:t>
            </a:r>
            <a:r>
              <a:rPr lang="zh-CN" altLang="en-US" sz="4000" dirty="0">
                <a:solidFill>
                  <a:srgbClr val="FFFF00"/>
                </a:solidFill>
              </a:rPr>
              <a:t>实验室，可研究最危险的病原体。</a:t>
            </a:r>
            <a:br>
              <a:rPr lang="en-US" altLang="zh-CN" sz="4000" dirty="0">
                <a:solidFill>
                  <a:srgbClr val="FFFF00"/>
                </a:solidFill>
              </a:rPr>
            </a:br>
            <a:r>
              <a:rPr lang="zh-CN" altLang="en-US" sz="4000" dirty="0">
                <a:solidFill>
                  <a:srgbClr val="FFFF00"/>
                </a:solidFill>
              </a:rPr>
              <a:t>武汉。。好巧</a:t>
            </a:r>
            <a:r>
              <a:rPr lang="en-US" altLang="zh-CN" sz="4000" dirty="0">
                <a:solidFill>
                  <a:srgbClr val="FFFF00"/>
                </a:solidFill>
              </a:rPr>
              <a:t>…</a:t>
            </a:r>
            <a:r>
              <a:rPr lang="zh-CN" altLang="en-US" sz="4000" dirty="0">
                <a:solidFill>
                  <a:srgbClr val="FFFF00"/>
                </a:solidFill>
              </a:rPr>
              <a:t>新闻发布时间</a:t>
            </a:r>
            <a:r>
              <a:rPr lang="en-US" altLang="zh-CN" sz="4000" dirty="0">
                <a:solidFill>
                  <a:srgbClr val="FFFF00"/>
                </a:solidFill>
              </a:rPr>
              <a:t>2018.1.5</a:t>
            </a:r>
            <a:r>
              <a:rPr lang="zh-CN" altLang="en-US" sz="4000" dirty="0">
                <a:solidFill>
                  <a:srgbClr val="FFFF00"/>
                </a:solidFill>
              </a:rPr>
              <a:t>，与舟山蝙蝠病毒的上传时间相同，太巧了。。。</a:t>
            </a:r>
            <a:endParaRPr lang="LID4096" sz="4000" dirty="0">
              <a:solidFill>
                <a:srgbClr val="FFFF00"/>
              </a:solidFill>
            </a:endParaRPr>
          </a:p>
        </p:txBody>
      </p:sp>
    </p:spTree>
    <p:extLst>
      <p:ext uri="{BB962C8B-B14F-4D97-AF65-F5344CB8AC3E}">
        <p14:creationId xmlns:p14="http://schemas.microsoft.com/office/powerpoint/2010/main" val="228271855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1176</TotalTime>
  <Words>763</Words>
  <Application>Microsoft Office PowerPoint</Application>
  <PresentationFormat>宽屏</PresentationFormat>
  <Paragraphs>43</Paragraphs>
  <Slides>21</Slides>
  <Notes>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21</vt:i4>
      </vt:variant>
    </vt:vector>
  </HeadingPairs>
  <TitlesOfParts>
    <vt:vector size="30" baseType="lpstr">
      <vt:lpstr>等线</vt:lpstr>
      <vt:lpstr>等线 Light</vt:lpstr>
      <vt:lpstr>方正舒体</vt:lpstr>
      <vt:lpstr>华文彩云</vt:lpstr>
      <vt:lpstr>华文琥珀</vt:lpstr>
      <vt:lpstr>华文细黑</vt:lpstr>
      <vt:lpstr>Arial</vt:lpstr>
      <vt:lpstr>Office 主题​​</vt:lpstr>
      <vt:lpstr>包装程序外壳对象</vt:lpstr>
      <vt:lpstr>PowerPoint 演示文稿</vt:lpstr>
      <vt:lpstr>PowerPoint 演示文稿</vt:lpstr>
      <vt:lpstr>PowerPoint 演示文稿</vt:lpstr>
      <vt:lpstr>PowerPoint 演示文稿</vt:lpstr>
      <vt:lpstr>前面几个消息好像都来自于财新，财新不是财经类的么，为何持续跟踪一个病毒呢？</vt:lpstr>
      <vt:lpstr>根据财新的消息，   1月11日，中国在Virological公布了          武汉病毒基因组序列  1月13日早07:06，表示，黄国勇认为           武汉病毒来自于舟山蝙蝠病毒，           但朱某某认为基因组序列有          12%的差异，还不能确定。  1月13日，世卫组织表示，泰国发              现第一例武汉病毒肺炎病例  </vt:lpstr>
      <vt:lpstr>太多疑问未解，回顾一下03年那次sars吧： 2003年SARS事件爆发期间，当时北京市市长孟.学.农和卫生部部长张.文.康因防疫不力、瞒报疫情而被免职。  在海南工作仅五个月的王.岐.山，出任中共北京市委副书记、副市长、代市长；并在2004年2月召开的北京市第十二届人民代表大会第二次会议上，正式当选为北京市人民政府市长。</vt:lpstr>
      <vt:lpstr>查一下舟山蝙蝠病毒资料，看到两个， 编号：MG77293.1, MG772934.1 提交人： 南京军区军事医学科学研究所 ，时间：2018.1.5</vt:lpstr>
      <vt:lpstr>武汉P4实验室，可研究最危险的病原体。 武汉。。好巧…新闻发布时间2018.1.5，与舟山蝙蝠病毒的上传时间相同，太巧了。。。</vt:lpstr>
      <vt:lpstr>武汉病毒E蛋白编号:QHD43418.1 上传人：复旦大学上海公共卫生临床中心， 上传时间2020.1.5</vt:lpstr>
      <vt:lpstr>PowerPoint 演示文稿</vt:lpstr>
      <vt:lpstr>PowerPoint 演示文稿</vt:lpstr>
      <vt:lpstr>PowerPoint 演示文稿</vt:lpstr>
      <vt:lpstr>PowerPoint 演示文稿</vt:lpstr>
      <vt:lpstr>武汉新型冠状病毒与舟山蝙蝠有关？ 2020/01/13 来源：财新健康 </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2003年SARS事件爆发期间，当时北京市市长孟学农和卫生部部长张文康因防疫不力、瞒报疫情而被免职。  在海南工作仅五个月的王岐山，出任中共北京市委副书记、副市长、代市长；并在2004年2月召开的北京市第十二届人民代表大会第二次会议上，正式当选为北京市人民政府市长。</dc:title>
  <dc:creator>deams</dc:creator>
  <cp:lastModifiedBy>deams</cp:lastModifiedBy>
  <cp:revision>112</cp:revision>
  <dcterms:created xsi:type="dcterms:W3CDTF">2020-01-20T03:56:00Z</dcterms:created>
  <dcterms:modified xsi:type="dcterms:W3CDTF">2020-01-23T09:30:57Z</dcterms:modified>
</cp:coreProperties>
</file>